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Montserrat"/>
      <p:regular r:id="rId29"/>
      <p:bold r:id="rId30"/>
      <p:italic r:id="rId31"/>
      <p:boldItalic r:id="rId32"/>
    </p:embeddedFont>
    <p:embeddedFont>
      <p:font typeface="Montserrat Medium"/>
      <p:regular r:id="rId33"/>
      <p:bold r:id="rId34"/>
      <p:italic r:id="rId35"/>
      <p:boldItalic r:id="rId36"/>
    </p:embeddedFont>
    <p:embeddedFont>
      <p:font typeface="Montserrat ExtraLight"/>
      <p:regular r:id="rId37"/>
      <p:bold r:id="rId38"/>
      <p:italic r:id="rId39"/>
      <p:boldItalic r:id="rId40"/>
    </p:embeddedFont>
    <p:embeddedFont>
      <p:font typeface="Montserrat ExtraBold"/>
      <p:bold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79">
          <p15:clr>
            <a:srgbClr val="747775"/>
          </p15:clr>
        </p15:guide>
        <p15:guide id="2" orient="horz" pos="495">
          <p15:clr>
            <a:srgbClr val="747775"/>
          </p15:clr>
        </p15:guide>
        <p15:guide id="3" pos="646">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79" orient="horz"/>
        <p:guide pos="495" orient="horz"/>
        <p:guide pos="646"/>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ExtraLight-boldItalic.fntdata"/><Relationship Id="rId20" Type="http://schemas.openxmlformats.org/officeDocument/2006/relationships/slide" Target="slides/slide15.xml"/><Relationship Id="rId42" Type="http://schemas.openxmlformats.org/officeDocument/2006/relationships/font" Target="fonts/MontserratExtraBold-boldItalic.fntdata"/><Relationship Id="rId41" Type="http://schemas.openxmlformats.org/officeDocument/2006/relationships/font" Target="fonts/MontserratExtraBold-bold.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6.xml"/><Relationship Id="rId33" Type="http://schemas.openxmlformats.org/officeDocument/2006/relationships/font" Target="fonts/MontserratMedium-regular.fntdata"/><Relationship Id="rId10" Type="http://schemas.openxmlformats.org/officeDocument/2006/relationships/slide" Target="slides/slide5.xml"/><Relationship Id="rId32" Type="http://schemas.openxmlformats.org/officeDocument/2006/relationships/font" Target="fonts/Montserrat-boldItalic.fntdata"/><Relationship Id="rId13" Type="http://schemas.openxmlformats.org/officeDocument/2006/relationships/slide" Target="slides/slide8.xml"/><Relationship Id="rId35" Type="http://schemas.openxmlformats.org/officeDocument/2006/relationships/font" Target="fonts/MontserratMedium-italic.fntdata"/><Relationship Id="rId12" Type="http://schemas.openxmlformats.org/officeDocument/2006/relationships/slide" Target="slides/slide7.xml"/><Relationship Id="rId34" Type="http://schemas.openxmlformats.org/officeDocument/2006/relationships/font" Target="fonts/MontserratMedium-bold.fntdata"/><Relationship Id="rId15" Type="http://schemas.openxmlformats.org/officeDocument/2006/relationships/slide" Target="slides/slide10.xml"/><Relationship Id="rId37" Type="http://schemas.openxmlformats.org/officeDocument/2006/relationships/font" Target="fonts/MontserratExtraLight-regular.fntdata"/><Relationship Id="rId14" Type="http://schemas.openxmlformats.org/officeDocument/2006/relationships/slide" Target="slides/slide9.xml"/><Relationship Id="rId36" Type="http://schemas.openxmlformats.org/officeDocument/2006/relationships/font" Target="fonts/MontserratMedium-boldItalic.fntdata"/><Relationship Id="rId17" Type="http://schemas.openxmlformats.org/officeDocument/2006/relationships/slide" Target="slides/slide12.xml"/><Relationship Id="rId39" Type="http://schemas.openxmlformats.org/officeDocument/2006/relationships/font" Target="fonts/MontserratExtraLight-italic.fntdata"/><Relationship Id="rId16" Type="http://schemas.openxmlformats.org/officeDocument/2006/relationships/slide" Target="slides/slide11.xml"/><Relationship Id="rId38" Type="http://schemas.openxmlformats.org/officeDocument/2006/relationships/font" Target="fonts/MontserratExtraLight-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png>
</file>

<file path=ppt/media/image13.png>
</file>

<file path=ppt/media/image14.png>
</file>

<file path=ppt/media/image17.png>
</file>

<file path=ppt/media/image2.png>
</file>

<file path=ppt/media/image26.png>
</file>

<file path=ppt/media/image28.png>
</file>

<file path=ppt/media/image3.png>
</file>

<file path=ppt/media/image30.png>
</file>

<file path=ppt/media/image34.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e4122ccb95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e4122ccb95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e4122ccb95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e4122ccb95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e4122ccb95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e4122ccb95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e4122ccb95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e4122ccb95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e41b1ab1d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e41b1ab1d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e41b1ab1d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e41b1ab1d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e4122ccb95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e4122ccb95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e4122ccb95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e4122ccb95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e41b1ab1d8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e41b1ab1d8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e41b1ab1d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e41b1ab1d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7f9262ee2f_0_26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7f9262ee2f_0_26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e41b1ab1d8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e41b1ab1d8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e41b1ab1d8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e41b1ab1d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7f9262ee2f_0_26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7f9262ee2f_0_26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539c9ed95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539c9ed95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729023341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29023341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7f9262ee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f9262ee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729023341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729023341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e4122ccb9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e4122ccb9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e4122ccb9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e4122ccb9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e4122ccb9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e4122ccb9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e4122ccb95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e4122ccb95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3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3600"/>
              <a:buNone/>
              <a:defRPr b="1" sz="3600">
                <a:solidFill>
                  <a:schemeClr val="lt1"/>
                </a:solidFill>
              </a:defRPr>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10" name="Google Shape;10;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1920750" y="1634425"/>
            <a:ext cx="5302500" cy="1116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p:nvPr>
            <p:ph idx="1" type="body"/>
          </p:nvPr>
        </p:nvSpPr>
        <p:spPr>
          <a:xfrm>
            <a:off x="2786550" y="3094475"/>
            <a:ext cx="3570900" cy="5670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defRPr>
            </a:lvl1pPr>
            <a:lvl2pPr indent="-342900" lvl="1" marL="914400" algn="ctr">
              <a:spcBef>
                <a:spcPts val="1600"/>
              </a:spcBef>
              <a:spcAft>
                <a:spcPts val="0"/>
              </a:spcAft>
              <a:buClr>
                <a:schemeClr val="accent1"/>
              </a:buClr>
              <a:buSzPts val="1800"/>
              <a:buChar char="○"/>
              <a:defRPr sz="1800">
                <a:solidFill>
                  <a:schemeClr val="accent1"/>
                </a:solidFill>
              </a:defRPr>
            </a:lvl2pPr>
            <a:lvl3pPr indent="-342900" lvl="2" marL="1371600" algn="ctr">
              <a:spcBef>
                <a:spcPts val="1600"/>
              </a:spcBef>
              <a:spcAft>
                <a:spcPts val="0"/>
              </a:spcAft>
              <a:buClr>
                <a:schemeClr val="accent1"/>
              </a:buClr>
              <a:buSzPts val="1800"/>
              <a:buChar char="■"/>
              <a:defRPr sz="1800">
                <a:solidFill>
                  <a:schemeClr val="accent1"/>
                </a:solidFill>
              </a:defRPr>
            </a:lvl3pPr>
            <a:lvl4pPr indent="-342900" lvl="3" marL="1828800" algn="ctr">
              <a:spcBef>
                <a:spcPts val="1600"/>
              </a:spcBef>
              <a:spcAft>
                <a:spcPts val="0"/>
              </a:spcAft>
              <a:buClr>
                <a:schemeClr val="accent1"/>
              </a:buClr>
              <a:buSzPts val="1800"/>
              <a:buChar char="●"/>
              <a:defRPr sz="1800">
                <a:solidFill>
                  <a:schemeClr val="accent1"/>
                </a:solidFill>
              </a:defRPr>
            </a:lvl4pPr>
            <a:lvl5pPr indent="-342900" lvl="4" marL="2286000" algn="ctr">
              <a:spcBef>
                <a:spcPts val="1600"/>
              </a:spcBef>
              <a:spcAft>
                <a:spcPts val="0"/>
              </a:spcAft>
              <a:buClr>
                <a:schemeClr val="accent1"/>
              </a:buClr>
              <a:buSzPts val="1800"/>
              <a:buChar char="○"/>
              <a:defRPr sz="1800">
                <a:solidFill>
                  <a:schemeClr val="accent1"/>
                </a:solidFill>
              </a:defRPr>
            </a:lvl5pPr>
            <a:lvl6pPr indent="-342900" lvl="5" marL="2743200" algn="ctr">
              <a:spcBef>
                <a:spcPts val="1600"/>
              </a:spcBef>
              <a:spcAft>
                <a:spcPts val="0"/>
              </a:spcAft>
              <a:buClr>
                <a:schemeClr val="accent1"/>
              </a:buClr>
              <a:buSzPts val="1800"/>
              <a:buChar char="■"/>
              <a:defRPr sz="1800">
                <a:solidFill>
                  <a:schemeClr val="accent1"/>
                </a:solidFill>
              </a:defRPr>
            </a:lvl6pPr>
            <a:lvl7pPr indent="-342900" lvl="6" marL="3200400" algn="ctr">
              <a:spcBef>
                <a:spcPts val="1600"/>
              </a:spcBef>
              <a:spcAft>
                <a:spcPts val="0"/>
              </a:spcAft>
              <a:buClr>
                <a:schemeClr val="accent1"/>
              </a:buClr>
              <a:buSzPts val="1800"/>
              <a:buChar char="●"/>
              <a:defRPr sz="1800">
                <a:solidFill>
                  <a:schemeClr val="accent1"/>
                </a:solidFill>
              </a:defRPr>
            </a:lvl7pPr>
            <a:lvl8pPr indent="-342900" lvl="7" marL="3657600" algn="ctr">
              <a:spcBef>
                <a:spcPts val="1600"/>
              </a:spcBef>
              <a:spcAft>
                <a:spcPts val="0"/>
              </a:spcAft>
              <a:buClr>
                <a:schemeClr val="accent1"/>
              </a:buClr>
              <a:buSzPts val="1800"/>
              <a:buChar char="○"/>
              <a:defRPr sz="1800">
                <a:solidFill>
                  <a:schemeClr val="accent1"/>
                </a:solidFill>
              </a:defRPr>
            </a:lvl8pPr>
            <a:lvl9pPr indent="-342900" lvl="8" marL="4114800" algn="ctr">
              <a:spcBef>
                <a:spcPts val="1600"/>
              </a:spcBef>
              <a:spcAft>
                <a:spcPts val="1600"/>
              </a:spcAft>
              <a:buClr>
                <a:schemeClr val="accent1"/>
              </a:buClr>
              <a:buSzPts val="1800"/>
              <a:buChar char="■"/>
              <a:defRPr sz="1800">
                <a:solidFill>
                  <a:schemeClr val="accen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0"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3" name="Google Shape;43;p13"/>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rtl="0">
              <a:spcBef>
                <a:spcPts val="0"/>
              </a:spcBef>
              <a:spcAft>
                <a:spcPts val="0"/>
              </a:spcAft>
              <a:buClr>
                <a:schemeClr val="lt1"/>
              </a:buClr>
              <a:buSzPts val="1150"/>
              <a:buChar char="●"/>
              <a:defRPr sz="1150">
                <a:solidFill>
                  <a:schemeClr val="lt1"/>
                </a:solidFill>
              </a:defRPr>
            </a:lvl1pPr>
            <a:lvl2pPr indent="-301625" lvl="1" marL="914400" rtl="0">
              <a:spcBef>
                <a:spcPts val="1600"/>
              </a:spcBef>
              <a:spcAft>
                <a:spcPts val="0"/>
              </a:spcAft>
              <a:buClr>
                <a:schemeClr val="lt1"/>
              </a:buClr>
              <a:buSzPts val="1150"/>
              <a:buChar char="○"/>
              <a:defRPr sz="1150">
                <a:solidFill>
                  <a:schemeClr val="lt1"/>
                </a:solidFill>
              </a:defRPr>
            </a:lvl2pPr>
            <a:lvl3pPr indent="-301625" lvl="2" marL="1371600" rtl="0">
              <a:spcBef>
                <a:spcPts val="1600"/>
              </a:spcBef>
              <a:spcAft>
                <a:spcPts val="0"/>
              </a:spcAft>
              <a:buClr>
                <a:schemeClr val="lt1"/>
              </a:buClr>
              <a:buSzPts val="1150"/>
              <a:buChar char="■"/>
              <a:defRPr sz="1150">
                <a:solidFill>
                  <a:schemeClr val="lt1"/>
                </a:solidFill>
              </a:defRPr>
            </a:lvl3pPr>
            <a:lvl4pPr indent="-301625" lvl="3" marL="1828800" rtl="0">
              <a:spcBef>
                <a:spcPts val="1600"/>
              </a:spcBef>
              <a:spcAft>
                <a:spcPts val="0"/>
              </a:spcAft>
              <a:buClr>
                <a:schemeClr val="lt1"/>
              </a:buClr>
              <a:buSzPts val="1150"/>
              <a:buChar char="●"/>
              <a:defRPr sz="1150">
                <a:solidFill>
                  <a:schemeClr val="lt1"/>
                </a:solidFill>
              </a:defRPr>
            </a:lvl4pPr>
            <a:lvl5pPr indent="-301625" lvl="4" marL="2286000" rtl="0">
              <a:spcBef>
                <a:spcPts val="1600"/>
              </a:spcBef>
              <a:spcAft>
                <a:spcPts val="0"/>
              </a:spcAft>
              <a:buClr>
                <a:schemeClr val="lt1"/>
              </a:buClr>
              <a:buSzPts val="1150"/>
              <a:buChar char="○"/>
              <a:defRPr sz="1150">
                <a:solidFill>
                  <a:schemeClr val="lt1"/>
                </a:solidFill>
              </a:defRPr>
            </a:lvl5pPr>
            <a:lvl6pPr indent="-301625" lvl="5" marL="2743200" rtl="0">
              <a:spcBef>
                <a:spcPts val="1600"/>
              </a:spcBef>
              <a:spcAft>
                <a:spcPts val="0"/>
              </a:spcAft>
              <a:buClr>
                <a:schemeClr val="lt1"/>
              </a:buClr>
              <a:buSzPts val="1150"/>
              <a:buChar char="■"/>
              <a:defRPr sz="1150">
                <a:solidFill>
                  <a:schemeClr val="lt1"/>
                </a:solidFill>
              </a:defRPr>
            </a:lvl6pPr>
            <a:lvl7pPr indent="-301625" lvl="6" marL="3200400" rtl="0">
              <a:spcBef>
                <a:spcPts val="1600"/>
              </a:spcBef>
              <a:spcAft>
                <a:spcPts val="0"/>
              </a:spcAft>
              <a:buClr>
                <a:schemeClr val="lt1"/>
              </a:buClr>
              <a:buSzPts val="1150"/>
              <a:buChar char="●"/>
              <a:defRPr sz="1150">
                <a:solidFill>
                  <a:schemeClr val="lt1"/>
                </a:solidFill>
              </a:defRPr>
            </a:lvl7pPr>
            <a:lvl8pPr indent="-301625" lvl="7" marL="3657600" rtl="0">
              <a:spcBef>
                <a:spcPts val="1600"/>
              </a:spcBef>
              <a:spcAft>
                <a:spcPts val="0"/>
              </a:spcAft>
              <a:buClr>
                <a:schemeClr val="lt1"/>
              </a:buClr>
              <a:buSzPts val="1150"/>
              <a:buChar char="○"/>
              <a:defRPr sz="1150">
                <a:solidFill>
                  <a:schemeClr val="lt1"/>
                </a:solidFill>
              </a:defRPr>
            </a:lvl8pPr>
            <a:lvl9pPr indent="-301625" lvl="8" marL="4114800" rtl="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_1_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4"/>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6" name="Google Shape;46;p14"/>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7" name="Google Shape;47;p14"/>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8" name="Google Shape;48;p14"/>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9" name="Google Shape;49;p14"/>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50" name="Google Shape;50;p14"/>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51" name="Google Shape;51;p14"/>
          <p:cNvSpPr txBox="1"/>
          <p:nvPr>
            <p:ph hasCustomPrompt="1" idx="6" type="title"/>
          </p:nvPr>
        </p:nvSpPr>
        <p:spPr>
          <a:xfrm>
            <a:off x="10484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p:nvPr>
            <p:ph hasCustomPrompt="1" idx="7" type="title"/>
          </p:nvPr>
        </p:nvSpPr>
        <p:spPr>
          <a:xfrm>
            <a:off x="353850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p:nvPr>
            <p:ph hasCustomPrompt="1" idx="8" type="title"/>
          </p:nvPr>
        </p:nvSpPr>
        <p:spPr>
          <a:xfrm>
            <a:off x="60285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56" name="Google Shape;56;p15"/>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6"/>
          <p:cNvSpPr txBox="1"/>
          <p:nvPr>
            <p:ph type="ctrTitle"/>
          </p:nvPr>
        </p:nvSpPr>
        <p:spPr>
          <a:xfrm>
            <a:off x="1850525" y="1157925"/>
            <a:ext cx="5442900" cy="2603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b="1" sz="3000">
                <a:solidFill>
                  <a:schemeClr val="lt1"/>
                </a:solidFill>
              </a:defRPr>
            </a:lvl1pPr>
            <a:lvl2pPr lvl="1" rtl="0" algn="ctr">
              <a:spcBef>
                <a:spcPts val="0"/>
              </a:spcBef>
              <a:spcAft>
                <a:spcPts val="0"/>
              </a:spcAft>
              <a:buClr>
                <a:schemeClr val="lt1"/>
              </a:buClr>
              <a:buSzPts val="3000"/>
              <a:buNone/>
              <a:defRPr b="1" sz="3000">
                <a:solidFill>
                  <a:schemeClr val="lt1"/>
                </a:solidFill>
              </a:defRPr>
            </a:lvl2pPr>
            <a:lvl3pPr lvl="2" rtl="0" algn="ctr">
              <a:spcBef>
                <a:spcPts val="0"/>
              </a:spcBef>
              <a:spcAft>
                <a:spcPts val="0"/>
              </a:spcAft>
              <a:buClr>
                <a:schemeClr val="lt1"/>
              </a:buClr>
              <a:buSzPts val="3000"/>
              <a:buNone/>
              <a:defRPr b="1" sz="3000">
                <a:solidFill>
                  <a:schemeClr val="lt1"/>
                </a:solidFill>
              </a:defRPr>
            </a:lvl3pPr>
            <a:lvl4pPr lvl="3" rtl="0" algn="ctr">
              <a:spcBef>
                <a:spcPts val="0"/>
              </a:spcBef>
              <a:spcAft>
                <a:spcPts val="0"/>
              </a:spcAft>
              <a:buClr>
                <a:schemeClr val="lt1"/>
              </a:buClr>
              <a:buSzPts val="3000"/>
              <a:buNone/>
              <a:defRPr b="1" sz="3000">
                <a:solidFill>
                  <a:schemeClr val="lt1"/>
                </a:solidFill>
              </a:defRPr>
            </a:lvl4pPr>
            <a:lvl5pPr lvl="4" rtl="0" algn="ctr">
              <a:spcBef>
                <a:spcPts val="0"/>
              </a:spcBef>
              <a:spcAft>
                <a:spcPts val="0"/>
              </a:spcAft>
              <a:buClr>
                <a:schemeClr val="lt1"/>
              </a:buClr>
              <a:buSzPts val="3000"/>
              <a:buNone/>
              <a:defRPr b="1" sz="3000">
                <a:solidFill>
                  <a:schemeClr val="lt1"/>
                </a:solidFill>
              </a:defRPr>
            </a:lvl5pPr>
            <a:lvl6pPr lvl="5" rtl="0" algn="ctr">
              <a:spcBef>
                <a:spcPts val="0"/>
              </a:spcBef>
              <a:spcAft>
                <a:spcPts val="0"/>
              </a:spcAft>
              <a:buClr>
                <a:schemeClr val="lt1"/>
              </a:buClr>
              <a:buSzPts val="3000"/>
              <a:buNone/>
              <a:defRPr b="1" sz="3000">
                <a:solidFill>
                  <a:schemeClr val="lt1"/>
                </a:solidFill>
              </a:defRPr>
            </a:lvl6pPr>
            <a:lvl7pPr lvl="6" rtl="0" algn="ctr">
              <a:spcBef>
                <a:spcPts val="0"/>
              </a:spcBef>
              <a:spcAft>
                <a:spcPts val="0"/>
              </a:spcAft>
              <a:buClr>
                <a:schemeClr val="lt1"/>
              </a:buClr>
              <a:buSzPts val="3000"/>
              <a:buNone/>
              <a:defRPr b="1" sz="3000">
                <a:solidFill>
                  <a:schemeClr val="lt1"/>
                </a:solidFill>
              </a:defRPr>
            </a:lvl7pPr>
            <a:lvl8pPr lvl="7" rtl="0" algn="ctr">
              <a:spcBef>
                <a:spcPts val="0"/>
              </a:spcBef>
              <a:spcAft>
                <a:spcPts val="0"/>
              </a:spcAft>
              <a:buClr>
                <a:schemeClr val="lt1"/>
              </a:buClr>
              <a:buSzPts val="3000"/>
              <a:buNone/>
              <a:defRPr b="1" sz="3000">
                <a:solidFill>
                  <a:schemeClr val="lt1"/>
                </a:solidFill>
              </a:defRPr>
            </a:lvl8pPr>
            <a:lvl9pPr lvl="8" rtl="0" algn="ctr">
              <a:spcBef>
                <a:spcPts val="0"/>
              </a:spcBef>
              <a:spcAft>
                <a:spcPts val="0"/>
              </a:spcAft>
              <a:buClr>
                <a:schemeClr val="lt1"/>
              </a:buClr>
              <a:buSzPts val="3000"/>
              <a:buNone/>
              <a:defRPr b="1" sz="3000">
                <a:solidFill>
                  <a:schemeClr val="lt1"/>
                </a:solidFill>
              </a:defRPr>
            </a:lvl9pPr>
          </a:lstStyle>
          <a:p/>
        </p:txBody>
      </p:sp>
      <p:sp>
        <p:nvSpPr>
          <p:cNvPr id="59" name="Google Shape;59;p16"/>
          <p:cNvSpPr txBox="1"/>
          <p:nvPr>
            <p:ph idx="1" type="subTitle"/>
          </p:nvPr>
        </p:nvSpPr>
        <p:spPr>
          <a:xfrm>
            <a:off x="2481900" y="3945600"/>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7"/>
          <p:cNvSpPr txBox="1"/>
          <p:nvPr>
            <p:ph type="title"/>
          </p:nvPr>
        </p:nvSpPr>
        <p:spPr>
          <a:xfrm>
            <a:off x="1937338"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2" name="Google Shape;62;p17"/>
          <p:cNvSpPr txBox="1"/>
          <p:nvPr>
            <p:ph idx="1" type="subTitle"/>
          </p:nvPr>
        </p:nvSpPr>
        <p:spPr>
          <a:xfrm>
            <a:off x="1937338"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7"/>
          <p:cNvSpPr txBox="1"/>
          <p:nvPr>
            <p:ph idx="2" type="title"/>
          </p:nvPr>
        </p:nvSpPr>
        <p:spPr>
          <a:xfrm>
            <a:off x="4816563"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4" name="Google Shape;64;p17"/>
          <p:cNvSpPr txBox="1"/>
          <p:nvPr>
            <p:ph idx="3" type="subTitle"/>
          </p:nvPr>
        </p:nvSpPr>
        <p:spPr>
          <a:xfrm>
            <a:off x="4816563"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5" name="Google Shape;65;p1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SECTION_TITLE_AND_DESCRIPTION_1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8"/>
          <p:cNvSpPr txBox="1"/>
          <p:nvPr>
            <p:ph type="title"/>
          </p:nvPr>
        </p:nvSpPr>
        <p:spPr>
          <a:xfrm>
            <a:off x="353849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8" name="Google Shape;68;p18"/>
          <p:cNvSpPr txBox="1"/>
          <p:nvPr>
            <p:ph idx="1" type="subTitle"/>
          </p:nvPr>
        </p:nvSpPr>
        <p:spPr>
          <a:xfrm>
            <a:off x="353849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9" name="Google Shape;69;p18"/>
          <p:cNvSpPr txBox="1"/>
          <p:nvPr>
            <p:ph idx="2" type="title"/>
          </p:nvPr>
        </p:nvSpPr>
        <p:spPr>
          <a:xfrm>
            <a:off x="6028553"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0" name="Google Shape;70;p18"/>
          <p:cNvSpPr txBox="1"/>
          <p:nvPr>
            <p:ph idx="3" type="subTitle"/>
          </p:nvPr>
        </p:nvSpPr>
        <p:spPr>
          <a:xfrm>
            <a:off x="6028553"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71" name="Google Shape;71;p18"/>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2" name="Google Shape;72;p18"/>
          <p:cNvSpPr txBox="1"/>
          <p:nvPr>
            <p:ph idx="5" type="title"/>
          </p:nvPr>
        </p:nvSpPr>
        <p:spPr>
          <a:xfrm>
            <a:off x="104844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3" name="Google Shape;73;p18"/>
          <p:cNvSpPr txBox="1"/>
          <p:nvPr>
            <p:ph idx="6" type="subTitle"/>
          </p:nvPr>
        </p:nvSpPr>
        <p:spPr>
          <a:xfrm>
            <a:off x="104844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9"/>
          <p:cNvSpPr txBox="1"/>
          <p:nvPr>
            <p:ph type="ctrTitle"/>
          </p:nvPr>
        </p:nvSpPr>
        <p:spPr>
          <a:xfrm>
            <a:off x="1273500" y="1369000"/>
            <a:ext cx="6597000" cy="2109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b="1" sz="45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76" name="Google Shape;76;p19"/>
          <p:cNvSpPr txBox="1"/>
          <p:nvPr>
            <p:ph idx="1" type="subTitle"/>
          </p:nvPr>
        </p:nvSpPr>
        <p:spPr>
          <a:xfrm>
            <a:off x="2481900" y="2519525"/>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20"/>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hasCustomPrompt="1" idx="2" type="title"/>
          </p:nvPr>
        </p:nvSpPr>
        <p:spPr>
          <a:xfrm>
            <a:off x="1048270" y="3287500"/>
            <a:ext cx="2412900" cy="931500"/>
          </a:xfrm>
          <a:prstGeom prst="rect">
            <a:avLst/>
          </a:prstGeom>
          <a:effectLst>
            <a:outerShdw blurRad="114300" rotWithShape="0" algn="bl" dir="6360000" dist="28575">
              <a:schemeClr val="accent1">
                <a:alpha val="50000"/>
              </a:schemeClr>
            </a:outerShdw>
          </a:effectLst>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7200"/>
              <a:buNone/>
              <a:defRPr sz="7200">
                <a:solidFill>
                  <a:schemeClr val="lt1"/>
                </a:solidFill>
              </a:defRPr>
            </a:lvl2pPr>
            <a:lvl3pPr lvl="2" rtl="0" algn="ctr">
              <a:spcBef>
                <a:spcPts val="0"/>
              </a:spcBef>
              <a:spcAft>
                <a:spcPts val="0"/>
              </a:spcAft>
              <a:buClr>
                <a:schemeClr val="lt1"/>
              </a:buClr>
              <a:buSzPts val="7200"/>
              <a:buNone/>
              <a:defRPr sz="7200">
                <a:solidFill>
                  <a:schemeClr val="lt1"/>
                </a:solidFill>
              </a:defRPr>
            </a:lvl3pPr>
            <a:lvl4pPr lvl="3" rtl="0" algn="ctr">
              <a:spcBef>
                <a:spcPts val="0"/>
              </a:spcBef>
              <a:spcAft>
                <a:spcPts val="0"/>
              </a:spcAft>
              <a:buClr>
                <a:schemeClr val="lt1"/>
              </a:buClr>
              <a:buSzPts val="7200"/>
              <a:buNone/>
              <a:defRPr sz="7200">
                <a:solidFill>
                  <a:schemeClr val="lt1"/>
                </a:solidFill>
              </a:defRPr>
            </a:lvl4pPr>
            <a:lvl5pPr lvl="4" rtl="0" algn="ctr">
              <a:spcBef>
                <a:spcPts val="0"/>
              </a:spcBef>
              <a:spcAft>
                <a:spcPts val="0"/>
              </a:spcAft>
              <a:buClr>
                <a:schemeClr val="lt1"/>
              </a:buClr>
              <a:buSzPts val="7200"/>
              <a:buNone/>
              <a:defRPr sz="7200">
                <a:solidFill>
                  <a:schemeClr val="lt1"/>
                </a:solidFill>
              </a:defRPr>
            </a:lvl5pPr>
            <a:lvl6pPr lvl="5" rtl="0" algn="ctr">
              <a:spcBef>
                <a:spcPts val="0"/>
              </a:spcBef>
              <a:spcAft>
                <a:spcPts val="0"/>
              </a:spcAft>
              <a:buClr>
                <a:schemeClr val="lt1"/>
              </a:buClr>
              <a:buSzPts val="7200"/>
              <a:buNone/>
              <a:defRPr sz="7200">
                <a:solidFill>
                  <a:schemeClr val="lt1"/>
                </a:solidFill>
              </a:defRPr>
            </a:lvl6pPr>
            <a:lvl7pPr lvl="6" rtl="0" algn="ctr">
              <a:spcBef>
                <a:spcPts val="0"/>
              </a:spcBef>
              <a:spcAft>
                <a:spcPts val="0"/>
              </a:spcAft>
              <a:buClr>
                <a:schemeClr val="lt1"/>
              </a:buClr>
              <a:buSzPts val="7200"/>
              <a:buNone/>
              <a:defRPr sz="7200">
                <a:solidFill>
                  <a:schemeClr val="lt1"/>
                </a:solidFill>
              </a:defRPr>
            </a:lvl7pPr>
            <a:lvl8pPr lvl="7" rtl="0" algn="ctr">
              <a:spcBef>
                <a:spcPts val="0"/>
              </a:spcBef>
              <a:spcAft>
                <a:spcPts val="0"/>
              </a:spcAft>
              <a:buClr>
                <a:schemeClr val="lt1"/>
              </a:buClr>
              <a:buSzPts val="7200"/>
              <a:buNone/>
              <a:defRPr sz="7200">
                <a:solidFill>
                  <a:schemeClr val="lt1"/>
                </a:solidFill>
              </a:defRPr>
            </a:lvl8pPr>
            <a:lvl9pPr lvl="8" rtl="0" algn="ctr">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1_1">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21"/>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1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22"/>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1_1_1_2">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23"/>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Lists">
  <p:cSld name="SECTION_TITLE_AND_DESCRIPTION_1_3">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24"/>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7" name="Google Shape;87;p24"/>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8" name="Google Shape;88;p24"/>
          <p:cNvSpPr txBox="1"/>
          <p:nvPr>
            <p:ph idx="2" type="body"/>
          </p:nvPr>
        </p:nvSpPr>
        <p:spPr>
          <a:xfrm>
            <a:off x="4673852"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4"/>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90" name="Google Shape;90;p24"/>
          <p:cNvSpPr txBox="1"/>
          <p:nvPr>
            <p:ph idx="4" type="title"/>
          </p:nvPr>
        </p:nvSpPr>
        <p:spPr>
          <a:xfrm>
            <a:off x="48200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1_1_2">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3" name="Google Shape;93;p25"/>
          <p:cNvSpPr txBox="1"/>
          <p:nvPr>
            <p:ph idx="2" type="title"/>
          </p:nvPr>
        </p:nvSpPr>
        <p:spPr>
          <a:xfrm>
            <a:off x="89838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4" name="Google Shape;94;p25"/>
          <p:cNvSpPr txBox="1"/>
          <p:nvPr>
            <p:ph idx="1" type="subTitle"/>
          </p:nvPr>
        </p:nvSpPr>
        <p:spPr>
          <a:xfrm>
            <a:off x="89838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5" name="Google Shape;95;p25"/>
          <p:cNvSpPr txBox="1"/>
          <p:nvPr>
            <p:ph idx="3" type="title"/>
          </p:nvPr>
        </p:nvSpPr>
        <p:spPr>
          <a:xfrm>
            <a:off x="279026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6" name="Google Shape;96;p25"/>
          <p:cNvSpPr txBox="1"/>
          <p:nvPr>
            <p:ph idx="4" type="subTitle"/>
          </p:nvPr>
        </p:nvSpPr>
        <p:spPr>
          <a:xfrm>
            <a:off x="279026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7" name="Google Shape;97;p25"/>
          <p:cNvSpPr txBox="1"/>
          <p:nvPr>
            <p:ph idx="5" type="title"/>
          </p:nvPr>
        </p:nvSpPr>
        <p:spPr>
          <a:xfrm>
            <a:off x="468213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8" name="Google Shape;98;p25"/>
          <p:cNvSpPr txBox="1"/>
          <p:nvPr>
            <p:ph idx="6" type="subTitle"/>
          </p:nvPr>
        </p:nvSpPr>
        <p:spPr>
          <a:xfrm>
            <a:off x="468213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9" name="Google Shape;99;p25"/>
          <p:cNvSpPr txBox="1"/>
          <p:nvPr>
            <p:ph idx="7" type="title"/>
          </p:nvPr>
        </p:nvSpPr>
        <p:spPr>
          <a:xfrm>
            <a:off x="657401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00" name="Google Shape;100;p25"/>
          <p:cNvSpPr txBox="1"/>
          <p:nvPr>
            <p:ph idx="8" type="subTitle"/>
          </p:nvPr>
        </p:nvSpPr>
        <p:spPr>
          <a:xfrm>
            <a:off x="657401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Numbers">
  <p:cSld name="CAPTION_ONLY_1_1_1_1">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6"/>
          <p:cNvSpPr txBox="1"/>
          <p:nvPr>
            <p:ph hasCustomPrompt="1" type="title"/>
          </p:nvPr>
        </p:nvSpPr>
        <p:spPr>
          <a:xfrm>
            <a:off x="4996800" y="6618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p:nvPr>
            <p:ph idx="1" type="subTitle"/>
          </p:nvPr>
        </p:nvSpPr>
        <p:spPr>
          <a:xfrm>
            <a:off x="4911000" y="12658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4" name="Google Shape;104;p26"/>
          <p:cNvSpPr txBox="1"/>
          <p:nvPr>
            <p:ph hasCustomPrompt="1" idx="2" type="title"/>
          </p:nvPr>
        </p:nvSpPr>
        <p:spPr>
          <a:xfrm>
            <a:off x="4996800" y="209919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p:nvPr>
            <p:ph idx="3" type="subTitle"/>
          </p:nvPr>
        </p:nvSpPr>
        <p:spPr>
          <a:xfrm>
            <a:off x="4911000" y="270320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6" name="Google Shape;106;p26"/>
          <p:cNvSpPr txBox="1"/>
          <p:nvPr>
            <p:ph hasCustomPrompt="1" idx="4" type="title"/>
          </p:nvPr>
        </p:nvSpPr>
        <p:spPr>
          <a:xfrm>
            <a:off x="4996800" y="35365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p:nvPr>
            <p:ph idx="5" type="subTitle"/>
          </p:nvPr>
        </p:nvSpPr>
        <p:spPr>
          <a:xfrm>
            <a:off x="4911000" y="41405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SECTION_TITLE_AND_DESCRIPTION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7"/>
          <p:cNvSpPr txBox="1"/>
          <p:nvPr>
            <p:ph type="title"/>
          </p:nvPr>
        </p:nvSpPr>
        <p:spPr>
          <a:xfrm>
            <a:off x="353849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0" name="Google Shape;110;p27"/>
          <p:cNvSpPr txBox="1"/>
          <p:nvPr>
            <p:ph idx="1" type="subTitle"/>
          </p:nvPr>
        </p:nvSpPr>
        <p:spPr>
          <a:xfrm>
            <a:off x="3538498"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1" name="Google Shape;111;p27"/>
          <p:cNvSpPr txBox="1"/>
          <p:nvPr>
            <p:ph idx="2" type="title"/>
          </p:nvPr>
        </p:nvSpPr>
        <p:spPr>
          <a:xfrm>
            <a:off x="6028553"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2" name="Google Shape;112;p27"/>
          <p:cNvSpPr txBox="1"/>
          <p:nvPr>
            <p:ph idx="3" type="subTitle"/>
          </p:nvPr>
        </p:nvSpPr>
        <p:spPr>
          <a:xfrm>
            <a:off x="6028552"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3" name="Google Shape;113;p2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4" name="Google Shape;114;p27"/>
          <p:cNvSpPr txBox="1"/>
          <p:nvPr>
            <p:ph idx="5" type="title"/>
          </p:nvPr>
        </p:nvSpPr>
        <p:spPr>
          <a:xfrm>
            <a:off x="104844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5" name="Google Shape;115;p27"/>
          <p:cNvSpPr txBox="1"/>
          <p:nvPr>
            <p:ph idx="6" type="subTitle"/>
          </p:nvPr>
        </p:nvSpPr>
        <p:spPr>
          <a:xfrm>
            <a:off x="1048450"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6" name="Google Shape;116;p27"/>
          <p:cNvSpPr txBox="1"/>
          <p:nvPr>
            <p:ph idx="7" type="title"/>
          </p:nvPr>
        </p:nvSpPr>
        <p:spPr>
          <a:xfrm>
            <a:off x="353849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7" name="Google Shape;117;p27"/>
          <p:cNvSpPr txBox="1"/>
          <p:nvPr>
            <p:ph idx="8" type="subTitle"/>
          </p:nvPr>
        </p:nvSpPr>
        <p:spPr>
          <a:xfrm>
            <a:off x="3538498"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8" name="Google Shape;118;p27"/>
          <p:cNvSpPr txBox="1"/>
          <p:nvPr>
            <p:ph idx="9" type="title"/>
          </p:nvPr>
        </p:nvSpPr>
        <p:spPr>
          <a:xfrm>
            <a:off x="6028553"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9" name="Google Shape;119;p27"/>
          <p:cNvSpPr txBox="1"/>
          <p:nvPr>
            <p:ph idx="13" type="subTitle"/>
          </p:nvPr>
        </p:nvSpPr>
        <p:spPr>
          <a:xfrm>
            <a:off x="6028552"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20" name="Google Shape;120;p27"/>
          <p:cNvSpPr txBox="1"/>
          <p:nvPr>
            <p:ph idx="14" type="title"/>
          </p:nvPr>
        </p:nvSpPr>
        <p:spPr>
          <a:xfrm>
            <a:off x="104844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21" name="Google Shape;121;p27"/>
          <p:cNvSpPr txBox="1"/>
          <p:nvPr>
            <p:ph idx="15" type="subTitle"/>
          </p:nvPr>
        </p:nvSpPr>
        <p:spPr>
          <a:xfrm>
            <a:off x="1048450"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TITLE_1_1_2_1">
    <p:bg>
      <p:bgPr>
        <a:blipFill>
          <a:blip r:embed="rId2">
            <a:alphaModFix/>
          </a:blip>
          <a:stretch>
            <a:fillRect/>
          </a:stretch>
        </a:blipFill>
      </p:bgPr>
    </p:bg>
    <p:spTree>
      <p:nvGrpSpPr>
        <p:cNvPr id="122" name="Shape 122"/>
        <p:cNvGrpSpPr/>
        <p:nvPr/>
      </p:nvGrpSpPr>
      <p:grpSpPr>
        <a:xfrm>
          <a:off x="0" y="0"/>
          <a:ext cx="0" cy="0"/>
          <a:chOff x="0" y="0"/>
          <a:chExt cx="0" cy="0"/>
        </a:xfrm>
      </p:grpSpPr>
      <p:sp>
        <p:nvSpPr>
          <p:cNvPr id="123" name="Google Shape;123;p28"/>
          <p:cNvSpPr txBox="1"/>
          <p:nvPr>
            <p:ph type="title"/>
          </p:nvPr>
        </p:nvSpPr>
        <p:spPr>
          <a:xfrm>
            <a:off x="938500" y="445025"/>
            <a:ext cx="50436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4" name="Google Shape;124;p28"/>
          <p:cNvSpPr txBox="1"/>
          <p:nvPr>
            <p:ph idx="2" type="title"/>
          </p:nvPr>
        </p:nvSpPr>
        <p:spPr>
          <a:xfrm>
            <a:off x="1338238" y="2359825"/>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5" name="Google Shape;125;p28"/>
          <p:cNvSpPr txBox="1"/>
          <p:nvPr>
            <p:ph idx="1" type="subTitle"/>
          </p:nvPr>
        </p:nvSpPr>
        <p:spPr>
          <a:xfrm>
            <a:off x="1338238" y="1713051"/>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6" name="Google Shape;126;p28"/>
          <p:cNvSpPr txBox="1"/>
          <p:nvPr>
            <p:ph idx="3" type="title"/>
          </p:nvPr>
        </p:nvSpPr>
        <p:spPr>
          <a:xfrm>
            <a:off x="1338238" y="3988950"/>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7" name="Google Shape;127;p28"/>
          <p:cNvSpPr txBox="1"/>
          <p:nvPr>
            <p:ph idx="4" type="subTitle"/>
          </p:nvPr>
        </p:nvSpPr>
        <p:spPr>
          <a:xfrm>
            <a:off x="1338238" y="3342176"/>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8" name="Google Shape;128;p28"/>
          <p:cNvSpPr txBox="1"/>
          <p:nvPr>
            <p:ph idx="5" type="title"/>
          </p:nvPr>
        </p:nvSpPr>
        <p:spPr>
          <a:xfrm>
            <a:off x="5078163" y="2359825"/>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29" name="Google Shape;129;p28"/>
          <p:cNvSpPr txBox="1"/>
          <p:nvPr>
            <p:ph idx="6" type="subTitle"/>
          </p:nvPr>
        </p:nvSpPr>
        <p:spPr>
          <a:xfrm>
            <a:off x="5078163" y="1713051"/>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130" name="Google Shape;130;p28"/>
          <p:cNvSpPr txBox="1"/>
          <p:nvPr>
            <p:ph idx="7" type="title"/>
          </p:nvPr>
        </p:nvSpPr>
        <p:spPr>
          <a:xfrm>
            <a:off x="5078163" y="3988950"/>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31" name="Google Shape;131;p28"/>
          <p:cNvSpPr txBox="1"/>
          <p:nvPr>
            <p:ph idx="8" type="subTitle"/>
          </p:nvPr>
        </p:nvSpPr>
        <p:spPr>
          <a:xfrm>
            <a:off x="5078163" y="3342176"/>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SECTION_TITLE_AND_DESCRIPTION_1_2">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29"/>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34" name="Google Shape;134;p29"/>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ONLY_1">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3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37" name="Google Shape;137;p30"/>
          <p:cNvSpPr txBox="1"/>
          <p:nvPr>
            <p:ph idx="1" type="subTitle"/>
          </p:nvPr>
        </p:nvSpPr>
        <p:spPr>
          <a:xfrm>
            <a:off x="93850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7" name="Google Shape;17;p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APTION_ONLY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31"/>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40" name="Google Shape;140;p31"/>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p:cSld name="SECTION_HEADER_2">
    <p:bg>
      <p:bgPr>
        <a:blipFill>
          <a:blip r:embed="rId2">
            <a:alphaModFix/>
          </a:blip>
          <a:stretch>
            <a:fillRect/>
          </a:stretch>
        </a:blipFill>
      </p:bgPr>
    </p:bg>
    <p:spTree>
      <p:nvGrpSpPr>
        <p:cNvPr id="141" name="Shape 141"/>
        <p:cNvGrpSpPr/>
        <p:nvPr/>
      </p:nvGrpSpPr>
      <p:grpSpPr>
        <a:xfrm>
          <a:off x="0" y="0"/>
          <a:ext cx="0" cy="0"/>
          <a:chOff x="0" y="0"/>
          <a:chExt cx="0" cy="0"/>
        </a:xfrm>
      </p:grpSpPr>
      <p:sp>
        <p:nvSpPr>
          <p:cNvPr id="142" name="Google Shape;142;p32"/>
          <p:cNvSpPr txBox="1"/>
          <p:nvPr>
            <p:ph type="title"/>
          </p:nvPr>
        </p:nvSpPr>
        <p:spPr>
          <a:xfrm>
            <a:off x="2062800" y="2442050"/>
            <a:ext cx="5018400" cy="598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3" name="Google Shape;143;p32"/>
          <p:cNvSpPr txBox="1"/>
          <p:nvPr>
            <p:ph idx="1" type="subTitle"/>
          </p:nvPr>
        </p:nvSpPr>
        <p:spPr>
          <a:xfrm>
            <a:off x="2896500" y="3391325"/>
            <a:ext cx="3351000" cy="119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blipFill>
          <a:blip r:embed="rId2">
            <a:alphaModFix/>
          </a:blip>
          <a:stretch>
            <a:fillRect/>
          </a:stretch>
        </a:blipFill>
      </p:bgPr>
    </p:bg>
    <p:spTree>
      <p:nvGrpSpPr>
        <p:cNvPr id="144" name="Shape 144"/>
        <p:cNvGrpSpPr/>
        <p:nvPr/>
      </p:nvGrpSpPr>
      <p:grpSpPr>
        <a:xfrm>
          <a:off x="0" y="0"/>
          <a:ext cx="0" cy="0"/>
          <a:chOff x="0" y="0"/>
          <a:chExt cx="0" cy="0"/>
        </a:xfrm>
      </p:grpSpPr>
      <p:sp>
        <p:nvSpPr>
          <p:cNvPr id="145" name="Google Shape;145;p33"/>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6" name="Google Shape;146;p33"/>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
        <p:nvSpPr>
          <p:cNvPr id="147" name="Google Shape;147;p33"/>
          <p:cNvSpPr txBox="1"/>
          <p:nvPr/>
        </p:nvSpPr>
        <p:spPr>
          <a:xfrm>
            <a:off x="924875" y="3570000"/>
            <a:ext cx="3305400" cy="666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indent="0" lvl="0" marL="0" rtl="0" algn="l">
              <a:spcBef>
                <a:spcPts val="300"/>
              </a:spcBef>
              <a:spcAft>
                <a:spcPts val="0"/>
              </a:spcAft>
              <a:buNone/>
            </a:pPr>
            <a:r>
              <a:t/>
            </a: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SECTION_TITLE_AND_DESCRIPTION_1_1_2">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3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0" name="Google Shape;150;p3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list">
  <p:cSld name="TITLE_AND_TWO_COLUMNS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3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3" name="Google Shape;153;p35"/>
          <p:cNvSpPr txBox="1"/>
          <p:nvPr>
            <p:ph idx="1"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0" name="Google Shape;20;p5"/>
          <p:cNvSpPr txBox="1"/>
          <p:nvPr>
            <p:ph idx="1" type="body"/>
          </p:nvPr>
        </p:nvSpPr>
        <p:spPr>
          <a:xfrm>
            <a:off x="938500"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1" name="Google Shape;21;p5"/>
          <p:cNvSpPr txBox="1"/>
          <p:nvPr>
            <p:ph idx="2"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5337175" y="1297125"/>
            <a:ext cx="2837400" cy="1252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6" name="Google Shape;26;p7"/>
          <p:cNvSpPr txBox="1"/>
          <p:nvPr>
            <p:ph idx="1" type="body"/>
          </p:nvPr>
        </p:nvSpPr>
        <p:spPr>
          <a:xfrm>
            <a:off x="5337175" y="2593875"/>
            <a:ext cx="2837400" cy="12525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lt1"/>
              </a:buClr>
              <a:buSzPts val="1600"/>
              <a:buChar char="●"/>
              <a:defRPr sz="1600">
                <a:solidFill>
                  <a:schemeClr val="lt1"/>
                </a:solidFill>
              </a:defRPr>
            </a:lvl1pPr>
            <a:lvl2pPr indent="-330200" lvl="1" marL="914400" rtl="0">
              <a:spcBef>
                <a:spcPts val="1600"/>
              </a:spcBef>
              <a:spcAft>
                <a:spcPts val="0"/>
              </a:spcAft>
              <a:buClr>
                <a:schemeClr val="lt1"/>
              </a:buClr>
              <a:buSzPts val="1600"/>
              <a:buChar char="○"/>
              <a:defRPr sz="1600">
                <a:solidFill>
                  <a:schemeClr val="lt1"/>
                </a:solidFill>
              </a:defRPr>
            </a:lvl2pPr>
            <a:lvl3pPr indent="-330200" lvl="2" marL="1371600" rtl="0">
              <a:spcBef>
                <a:spcPts val="1600"/>
              </a:spcBef>
              <a:spcAft>
                <a:spcPts val="0"/>
              </a:spcAft>
              <a:buClr>
                <a:schemeClr val="lt1"/>
              </a:buClr>
              <a:buSzPts val="1600"/>
              <a:buChar char="■"/>
              <a:defRPr sz="1600">
                <a:solidFill>
                  <a:schemeClr val="lt1"/>
                </a:solidFill>
              </a:defRPr>
            </a:lvl3pPr>
            <a:lvl4pPr indent="-330200" lvl="3" marL="1828800" rtl="0">
              <a:spcBef>
                <a:spcPts val="1600"/>
              </a:spcBef>
              <a:spcAft>
                <a:spcPts val="0"/>
              </a:spcAft>
              <a:buClr>
                <a:schemeClr val="lt1"/>
              </a:buClr>
              <a:buSzPts val="1600"/>
              <a:buChar char="●"/>
              <a:defRPr sz="1600">
                <a:solidFill>
                  <a:schemeClr val="lt1"/>
                </a:solidFill>
              </a:defRPr>
            </a:lvl4pPr>
            <a:lvl5pPr indent="-330200" lvl="4" marL="2286000" rtl="0">
              <a:spcBef>
                <a:spcPts val="1600"/>
              </a:spcBef>
              <a:spcAft>
                <a:spcPts val="0"/>
              </a:spcAft>
              <a:buClr>
                <a:schemeClr val="lt1"/>
              </a:buClr>
              <a:buSzPts val="1600"/>
              <a:buChar char="○"/>
              <a:defRPr sz="1600">
                <a:solidFill>
                  <a:schemeClr val="lt1"/>
                </a:solidFill>
              </a:defRPr>
            </a:lvl5pPr>
            <a:lvl6pPr indent="-330200" lvl="5" marL="2743200" rtl="0">
              <a:spcBef>
                <a:spcPts val="1600"/>
              </a:spcBef>
              <a:spcAft>
                <a:spcPts val="0"/>
              </a:spcAft>
              <a:buClr>
                <a:schemeClr val="lt1"/>
              </a:buClr>
              <a:buSzPts val="1600"/>
              <a:buChar char="■"/>
              <a:defRPr sz="1600">
                <a:solidFill>
                  <a:schemeClr val="lt1"/>
                </a:solidFill>
              </a:defRPr>
            </a:lvl6pPr>
            <a:lvl7pPr indent="-330200" lvl="6" marL="3200400" rtl="0">
              <a:spcBef>
                <a:spcPts val="1600"/>
              </a:spcBef>
              <a:spcAft>
                <a:spcPts val="0"/>
              </a:spcAft>
              <a:buClr>
                <a:schemeClr val="lt1"/>
              </a:buClr>
              <a:buSzPts val="1600"/>
              <a:buChar char="●"/>
              <a:defRPr sz="1600">
                <a:solidFill>
                  <a:schemeClr val="lt1"/>
                </a:solidFill>
              </a:defRPr>
            </a:lvl7pPr>
            <a:lvl8pPr indent="-330200" lvl="7" marL="3657600" rtl="0">
              <a:spcBef>
                <a:spcPts val="1600"/>
              </a:spcBef>
              <a:spcAft>
                <a:spcPts val="0"/>
              </a:spcAft>
              <a:buClr>
                <a:schemeClr val="lt1"/>
              </a:buClr>
              <a:buSzPts val="1600"/>
              <a:buChar char="○"/>
              <a:defRPr sz="1600">
                <a:solidFill>
                  <a:schemeClr val="lt1"/>
                </a:solidFill>
              </a:defRPr>
            </a:lvl8pPr>
            <a:lvl9pPr indent="-330200" lvl="8" marL="4114800" rtl="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929477" y="436183"/>
            <a:ext cx="2746500" cy="4090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flipH="1" rot="5400000">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idx="1" type="subTitle"/>
          </p:nvPr>
        </p:nvSpPr>
        <p:spPr>
          <a:xfrm>
            <a:off x="938500" y="1769575"/>
            <a:ext cx="28716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33" name="Google Shape;33;p9"/>
          <p:cNvSpPr txBox="1"/>
          <p:nvPr>
            <p:ph idx="2" type="body"/>
          </p:nvPr>
        </p:nvSpPr>
        <p:spPr>
          <a:xfrm>
            <a:off x="4703375" y="909600"/>
            <a:ext cx="3468900" cy="3324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34" name="Google Shape;34;p9"/>
          <p:cNvSpPr txBox="1"/>
          <p:nvPr>
            <p:ph type="title"/>
          </p:nvPr>
        </p:nvSpPr>
        <p:spPr>
          <a:xfrm>
            <a:off x="938500" y="445025"/>
            <a:ext cx="32238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6"/>
          <p:cNvSpPr txBox="1"/>
          <p:nvPr>
            <p:ph type="ctrTitle"/>
          </p:nvPr>
        </p:nvSpPr>
        <p:spPr>
          <a:xfrm>
            <a:off x="2175900" y="1950100"/>
            <a:ext cx="47922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Clr>
                <a:srgbClr val="000000"/>
              </a:buClr>
              <a:buFont typeface="Arial"/>
              <a:buNone/>
            </a:pPr>
            <a:r>
              <a:rPr b="0" lang="en" sz="3100">
                <a:latin typeface="Arial"/>
                <a:ea typeface="Arial"/>
                <a:cs typeface="Arial"/>
                <a:sym typeface="Arial"/>
              </a:rPr>
              <a:t>Uso da IoT, Big Data e Inteligência Artificial nas Capacidades Dinâmicas</a:t>
            </a:r>
            <a:endParaRPr sz="2500"/>
          </a:p>
        </p:txBody>
      </p:sp>
      <p:sp>
        <p:nvSpPr>
          <p:cNvPr id="159" name="Google Shape;159;p36"/>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Henrique Moura</a:t>
            </a:r>
            <a:endParaRPr/>
          </a:p>
          <a:p>
            <a:pPr indent="0" lvl="0" marL="0" rtl="0" algn="ctr">
              <a:spcBef>
                <a:spcPts val="0"/>
              </a:spcBef>
              <a:spcAft>
                <a:spcPts val="0"/>
              </a:spcAft>
              <a:buNone/>
            </a:pPr>
            <a:r>
              <a:rPr lang="en"/>
              <a:t>Wesley Ferreira</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60" name="Google Shape;160;p36"/>
          <p:cNvSpPr txBox="1"/>
          <p:nvPr>
            <p:ph type="ctrTitle"/>
          </p:nvPr>
        </p:nvSpPr>
        <p:spPr>
          <a:xfrm>
            <a:off x="2941650" y="2761750"/>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0" lang="en" sz="900">
                <a:latin typeface="Montserrat ExtraLight"/>
                <a:ea typeface="Montserrat ExtraLight"/>
                <a:cs typeface="Montserrat ExtraLight"/>
                <a:sym typeface="Montserrat ExtraLight"/>
              </a:rPr>
              <a:t>Apresentação feita para a disciplina:</a:t>
            </a:r>
            <a:endParaRPr b="0" sz="900">
              <a:latin typeface="Montserrat ExtraLight"/>
              <a:ea typeface="Montserrat ExtraLight"/>
              <a:cs typeface="Montserrat ExtraLight"/>
              <a:sym typeface="Montserrat ExtraLight"/>
            </a:endParaRPr>
          </a:p>
          <a:p>
            <a:pPr indent="0" lvl="0" marL="0" rtl="0" algn="ctr">
              <a:spcBef>
                <a:spcPts val="0"/>
              </a:spcBef>
              <a:spcAft>
                <a:spcPts val="0"/>
              </a:spcAft>
              <a:buNone/>
            </a:pPr>
            <a:r>
              <a:rPr b="0" lang="en" sz="900">
                <a:latin typeface="Montserrat ExtraLight"/>
                <a:ea typeface="Montserrat ExtraLight"/>
                <a:cs typeface="Montserrat ExtraLight"/>
                <a:sym typeface="Montserrat ExtraLight"/>
              </a:rPr>
              <a:t>Fundamentos de Sistemas de Informação</a:t>
            </a:r>
            <a:endParaRPr b="0" sz="900">
              <a:latin typeface="Montserrat ExtraLight"/>
              <a:ea typeface="Montserrat ExtraLight"/>
              <a:cs typeface="Montserrat ExtraLight"/>
              <a:sym typeface="Montserrat ExtraLight"/>
            </a:endParaRPr>
          </a:p>
          <a:p>
            <a:pPr indent="0" lvl="0" marL="0" rtl="0" algn="ctr">
              <a:spcBef>
                <a:spcPts val="0"/>
              </a:spcBef>
              <a:spcAft>
                <a:spcPts val="0"/>
              </a:spcAft>
              <a:buNone/>
            </a:pPr>
            <a:r>
              <a:t/>
            </a:r>
            <a:endParaRPr b="0" sz="900">
              <a:latin typeface="Montserrat ExtraLight"/>
              <a:ea typeface="Montserrat ExtraLight"/>
              <a:cs typeface="Montserrat ExtraLight"/>
              <a:sym typeface="Montserrat ExtraLight"/>
            </a:endParaRPr>
          </a:p>
          <a:p>
            <a:pPr indent="0" lvl="0" marL="0" rtl="0" algn="ctr">
              <a:spcBef>
                <a:spcPts val="0"/>
              </a:spcBef>
              <a:spcAft>
                <a:spcPts val="0"/>
              </a:spcAft>
              <a:buNone/>
            </a:pPr>
            <a:r>
              <a:t/>
            </a:r>
            <a:endParaRPr b="0" sz="900">
              <a:latin typeface="Montserrat ExtraLight"/>
              <a:ea typeface="Montserrat ExtraLight"/>
              <a:cs typeface="Montserrat ExtraLight"/>
              <a:sym typeface="Montserrat ExtraLight"/>
            </a:endParaRPr>
          </a:p>
        </p:txBody>
      </p:sp>
      <p:cxnSp>
        <p:nvCxnSpPr>
          <p:cNvPr id="161" name="Google Shape;161;p36"/>
          <p:cNvCxnSpPr/>
          <p:nvPr/>
        </p:nvCxnSpPr>
        <p:spPr>
          <a:xfrm>
            <a:off x="3190500" y="25651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5"/>
          <p:cNvSpPr txBox="1"/>
          <p:nvPr>
            <p:ph type="title"/>
          </p:nvPr>
        </p:nvSpPr>
        <p:spPr>
          <a:xfrm>
            <a:off x="3760320" y="4443775"/>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sz="3000"/>
              <a:t>Inteligência Artificial (IA)</a:t>
            </a:r>
            <a:endParaRPr sz="30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25" name="Google Shape;225;p45"/>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226" name="Google Shape;226;p45"/>
          <p:cNvSpPr txBox="1"/>
          <p:nvPr>
            <p:ph idx="1" type="subTitle"/>
          </p:nvPr>
        </p:nvSpPr>
        <p:spPr>
          <a:xfrm>
            <a:off x="3760320" y="3852875"/>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 (AI)</a:t>
            </a:r>
            <a:endParaRPr/>
          </a:p>
        </p:txBody>
      </p:sp>
      <p:cxnSp>
        <p:nvCxnSpPr>
          <p:cNvPr id="227" name="Google Shape;227;p45"/>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6"/>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Inteligência Artificial (IA)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33" name="Google Shape;233;p46"/>
          <p:cNvSpPr txBox="1"/>
          <p:nvPr>
            <p:ph idx="1" type="body"/>
          </p:nvPr>
        </p:nvSpPr>
        <p:spPr>
          <a:xfrm>
            <a:off x="938500" y="1386425"/>
            <a:ext cx="7433100" cy="32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Revolução da Inteligência Artificial: Impacto nas Empresas e Empregos</a:t>
            </a:r>
            <a:endParaRPr/>
          </a:p>
          <a:p>
            <a:pPr indent="-317500" lvl="0" marL="457200" rtl="0" algn="l">
              <a:spcBef>
                <a:spcPts val="1600"/>
              </a:spcBef>
              <a:spcAft>
                <a:spcPts val="0"/>
              </a:spcAft>
              <a:buSzPts val="1400"/>
              <a:buChar char="●"/>
            </a:pPr>
            <a:r>
              <a:rPr lang="en"/>
              <a:t>A Inteligência Artificial (IA) é uma revolução tecnológica que terá um forte impacto nas empresas e empregos.</a:t>
            </a:r>
            <a:endParaRPr/>
          </a:p>
          <a:p>
            <a:pPr indent="-317500" lvl="0" marL="457200" rtl="0" algn="l">
              <a:spcBef>
                <a:spcPts val="0"/>
              </a:spcBef>
              <a:spcAft>
                <a:spcPts val="0"/>
              </a:spcAft>
              <a:buSzPts val="1400"/>
              <a:buChar char="●"/>
            </a:pPr>
            <a:r>
              <a:rPr lang="en"/>
              <a:t>A IA está presente no dia-a-dia das pessoas e empresas, com recursos como reconhecimento de voz, reconhecimento facial e sugestões de escrita em smartphones.</a:t>
            </a:r>
            <a:endParaRPr/>
          </a:p>
          <a:p>
            <a:pPr indent="-317500" lvl="0" marL="457200" rtl="0" algn="l">
              <a:spcBef>
                <a:spcPts val="0"/>
              </a:spcBef>
              <a:spcAft>
                <a:spcPts val="0"/>
              </a:spcAft>
              <a:buSzPts val="1400"/>
              <a:buChar char="●"/>
            </a:pPr>
            <a:r>
              <a:rPr lang="en"/>
              <a:t>A IA é um campo de pesquisa vasto, com abordagens como teoria fuzzy, árvores de decisão e redes neurais, aplicadas em diversas áreas.</a:t>
            </a:r>
            <a:endParaRPr/>
          </a:p>
          <a:p>
            <a:pPr indent="-317500" lvl="0" marL="457200" rtl="0" algn="l">
              <a:spcBef>
                <a:spcPts val="0"/>
              </a:spcBef>
              <a:spcAft>
                <a:spcPts val="0"/>
              </a:spcAft>
              <a:buSzPts val="1400"/>
              <a:buChar char="●"/>
            </a:pPr>
            <a:r>
              <a:rPr lang="en"/>
              <a:t>A IA ensina os computadores a pensar por si mesmos e improvisar soluções para problemas, exibindo capacidades de aprendizado.</a:t>
            </a:r>
            <a:endParaRPr/>
          </a:p>
          <a:p>
            <a:pPr indent="-317500" lvl="0" marL="457200" rtl="0" algn="l">
              <a:spcBef>
                <a:spcPts val="0"/>
              </a:spcBef>
              <a:spcAft>
                <a:spcPts val="0"/>
              </a:spcAft>
              <a:buSzPts val="1400"/>
              <a:buChar char="●"/>
            </a:pPr>
            <a:r>
              <a:rPr lang="en"/>
              <a:t>A integração da IA com demandas industriais levou a mudanças significativas na prestação de serviços, como a utilização de robôs de bate-papo e sistemas de diagnóstico em hospitais.</a:t>
            </a:r>
            <a:endParaRPr/>
          </a:p>
          <a:p>
            <a:pPr indent="0" lvl="0" marL="0" rtl="0" algn="l">
              <a:spcBef>
                <a:spcPts val="1600"/>
              </a:spcBef>
              <a:spcAft>
                <a:spcPts val="1600"/>
              </a:spcAft>
              <a:buNone/>
            </a:pPr>
            <a:r>
              <a:t/>
            </a:r>
            <a:endParaRPr/>
          </a:p>
        </p:txBody>
      </p:sp>
      <p:cxnSp>
        <p:nvCxnSpPr>
          <p:cNvPr id="234" name="Google Shape;234;p46"/>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7"/>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Inteligência Artificial (IA)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40" name="Google Shape;240;p47"/>
          <p:cNvSpPr txBox="1"/>
          <p:nvPr>
            <p:ph idx="1" type="body"/>
          </p:nvPr>
        </p:nvSpPr>
        <p:spPr>
          <a:xfrm>
            <a:off x="938500" y="1386425"/>
            <a:ext cx="7433100" cy="32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Revolução da Inteligência Artificial: Impacto nas Empresas e Empregos</a:t>
            </a:r>
            <a:endParaRPr/>
          </a:p>
          <a:p>
            <a:pPr indent="-317500" lvl="0" marL="457200" rtl="0" algn="l">
              <a:spcBef>
                <a:spcPts val="1600"/>
              </a:spcBef>
              <a:spcAft>
                <a:spcPts val="0"/>
              </a:spcAft>
              <a:buSzPts val="1400"/>
              <a:buChar char="●"/>
            </a:pPr>
            <a:r>
              <a:rPr lang="en"/>
              <a:t>Novas tecnologias de IA estão emergindo, como Big Data baseado em IA, Internet Crowd Intelligence, Cross-media Intelligence, Human-machine hybrid-augmented intelligence e Autonomous-intelligent systems.</a:t>
            </a:r>
            <a:endParaRPr/>
          </a:p>
          <a:p>
            <a:pPr indent="-317500" lvl="0" marL="457200" rtl="0" algn="l">
              <a:spcBef>
                <a:spcPts val="0"/>
              </a:spcBef>
              <a:spcAft>
                <a:spcPts val="0"/>
              </a:spcAft>
              <a:buSzPts val="1400"/>
              <a:buChar char="●"/>
            </a:pPr>
            <a:r>
              <a:rPr lang="en"/>
              <a:t>A IA terá impacto nas funções administrativas das organizações, podendo automatizar processos e realizar auditorias corporativas.</a:t>
            </a:r>
            <a:endParaRPr/>
          </a:p>
          <a:p>
            <a:pPr indent="-317500" lvl="0" marL="457200" rtl="0" algn="l">
              <a:spcBef>
                <a:spcPts val="0"/>
              </a:spcBef>
              <a:spcAft>
                <a:spcPts val="0"/>
              </a:spcAft>
              <a:buSzPts val="1400"/>
              <a:buChar char="●"/>
            </a:pPr>
            <a:r>
              <a:rPr lang="en"/>
              <a:t>A adoção da IA pode trazer benefícios como redução de custos, ganhos de eficiência e facilidade de inovação, mas também apresenta desafios como perda de empregos, prestação de contas, mudanças legais e riscos.</a:t>
            </a:r>
            <a:endParaRPr/>
          </a:p>
          <a:p>
            <a:pPr indent="-317500" lvl="0" marL="457200" rtl="0" algn="l">
              <a:spcBef>
                <a:spcPts val="0"/>
              </a:spcBef>
              <a:spcAft>
                <a:spcPts val="0"/>
              </a:spcAft>
              <a:buSzPts val="1400"/>
              <a:buChar char="●"/>
            </a:pPr>
            <a:r>
              <a:rPr lang="en"/>
              <a:t>O machine learning é um dos assuntos mais comentados do momento. E os dados (especificamente, big data) são um dos motivos para isso. Agora, somos capazes de ensinar máquinas em vez de programá-las. A disponibilidade de big data para treinar modelos de machine learning permite que isso seja uma realidade.</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cxnSp>
        <p:nvCxnSpPr>
          <p:cNvPr id="241" name="Google Shape;241;p4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8"/>
          <p:cNvSpPr txBox="1"/>
          <p:nvPr>
            <p:ph type="title"/>
          </p:nvPr>
        </p:nvSpPr>
        <p:spPr>
          <a:xfrm>
            <a:off x="3760320" y="3253300"/>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Big Data</a:t>
            </a:r>
            <a:endParaRPr/>
          </a:p>
        </p:txBody>
      </p:sp>
      <p:sp>
        <p:nvSpPr>
          <p:cNvPr id="247" name="Google Shape;247;p48"/>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248" name="Google Shape;248;p48"/>
          <p:cNvSpPr txBox="1"/>
          <p:nvPr>
            <p:ph idx="1" type="subTitle"/>
          </p:nvPr>
        </p:nvSpPr>
        <p:spPr>
          <a:xfrm>
            <a:off x="3760320" y="3852875"/>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a:t>
            </a:r>
            <a:endParaRPr/>
          </a:p>
        </p:txBody>
      </p:sp>
      <p:cxnSp>
        <p:nvCxnSpPr>
          <p:cNvPr id="249" name="Google Shape;249;p48"/>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9"/>
          <p:cNvSpPr txBox="1"/>
          <p:nvPr>
            <p:ph type="title"/>
          </p:nvPr>
        </p:nvSpPr>
        <p:spPr>
          <a:xfrm>
            <a:off x="938500" y="315300"/>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a:t>
            </a:r>
            <a:endParaRPr>
              <a:solidFill>
                <a:schemeClr val="accent1"/>
              </a:solidFill>
            </a:endParaRPr>
          </a:p>
        </p:txBody>
      </p:sp>
      <p:sp>
        <p:nvSpPr>
          <p:cNvPr id="255" name="Google Shape;255;p49"/>
          <p:cNvSpPr txBox="1"/>
          <p:nvPr>
            <p:ph idx="1" type="body"/>
          </p:nvPr>
        </p:nvSpPr>
        <p:spPr>
          <a:xfrm>
            <a:off x="938500" y="695650"/>
            <a:ext cx="7433100" cy="4302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Segundo uma pesquisa realizada em 2014, é gerado por dia </a:t>
            </a:r>
            <a:r>
              <a:rPr lang="en"/>
              <a:t>aproximadamente</a:t>
            </a:r>
            <a:r>
              <a:rPr lang="en"/>
              <a:t> 2 exabytes de dados (1 exabyte é igual 1 bilhão de gigabytes), sendo aproximadamente 90% desses dados oriundos de fontes desestruturadas, e já existem estimativas que em 2020 o mundo já terá gerado 40 trilhões de gigabytes.</a:t>
            </a:r>
            <a:endParaRPr/>
          </a:p>
          <a:p>
            <a:pPr indent="0" lvl="0" marL="457200" rtl="0" algn="l">
              <a:spcBef>
                <a:spcPts val="1600"/>
              </a:spcBef>
              <a:spcAft>
                <a:spcPts val="0"/>
              </a:spcAft>
              <a:buNone/>
            </a:pPr>
            <a:r>
              <a:rPr lang="en"/>
              <a:t>As principais fontes de dados que alimentam o Big Data vêm de diversas origens e podem variar dependendo do contexto e das necessidades específicas de uma organização:</a:t>
            </a:r>
            <a:endParaRPr/>
          </a:p>
          <a:p>
            <a:pPr indent="-317500" lvl="0" marL="457200" rtl="0" algn="l">
              <a:spcBef>
                <a:spcPts val="1600"/>
              </a:spcBef>
              <a:spcAft>
                <a:spcPts val="0"/>
              </a:spcAft>
              <a:buSzPts val="1400"/>
              <a:buChar char="●"/>
            </a:pPr>
            <a:r>
              <a:rPr b="1" lang="en"/>
              <a:t>Redes Sociais:</a:t>
            </a:r>
            <a:r>
              <a:rPr lang="en"/>
              <a:t> As plataformas de redes sociais, como Facebook, Twitter, Instagram e LinkedIn, geram uma enorme quantidade de dados diariamente. </a:t>
            </a:r>
            <a:endParaRPr/>
          </a:p>
          <a:p>
            <a:pPr indent="-317500" lvl="0" marL="457200" rtl="0" algn="l">
              <a:spcBef>
                <a:spcPts val="0"/>
              </a:spcBef>
              <a:spcAft>
                <a:spcPts val="0"/>
              </a:spcAft>
              <a:buSzPts val="1400"/>
              <a:buChar char="●"/>
            </a:pPr>
            <a:r>
              <a:rPr b="1" lang="en"/>
              <a:t>Dispositivos IoT: </a:t>
            </a:r>
            <a:r>
              <a:rPr lang="en"/>
              <a:t>Os dispositivos IoT, como sensores, medidores inteligentes, veículos conectados e dispositivos para casas inteligentes, geram grandes volumes de dados em tempo real.</a:t>
            </a:r>
            <a:endParaRPr/>
          </a:p>
          <a:p>
            <a:pPr indent="-317500" lvl="0" marL="457200" rtl="0" algn="l">
              <a:spcBef>
                <a:spcPts val="0"/>
              </a:spcBef>
              <a:spcAft>
                <a:spcPts val="0"/>
              </a:spcAft>
              <a:buSzPts val="1400"/>
              <a:buChar char="●"/>
            </a:pPr>
            <a:r>
              <a:rPr b="1" lang="en"/>
              <a:t>Dados Abertos e Governamentais:</a:t>
            </a:r>
            <a:r>
              <a:rPr lang="en"/>
              <a:t> Governos e organizações disponibilizam cada vez mais dados abertos, como dados demográficos, estatísticas econômicas, dados climáticos, informações de transporte público e registros públicos. </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cxnSp>
        <p:nvCxnSpPr>
          <p:cNvPr id="256" name="Google Shape;256;p49"/>
          <p:cNvCxnSpPr/>
          <p:nvPr/>
        </p:nvCxnSpPr>
        <p:spPr>
          <a:xfrm>
            <a:off x="1026200" y="2838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50"/>
          <p:cNvSpPr txBox="1"/>
          <p:nvPr>
            <p:ph type="title"/>
          </p:nvPr>
        </p:nvSpPr>
        <p:spPr>
          <a:xfrm>
            <a:off x="938500" y="315300"/>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a:t>
            </a:r>
            <a:endParaRPr>
              <a:solidFill>
                <a:schemeClr val="accent1"/>
              </a:solidFill>
            </a:endParaRPr>
          </a:p>
        </p:txBody>
      </p:sp>
      <p:sp>
        <p:nvSpPr>
          <p:cNvPr id="262" name="Google Shape;262;p50"/>
          <p:cNvSpPr txBox="1"/>
          <p:nvPr>
            <p:ph idx="1" type="body"/>
          </p:nvPr>
        </p:nvSpPr>
        <p:spPr>
          <a:xfrm>
            <a:off x="938500" y="1030000"/>
            <a:ext cx="7433100" cy="39702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Atualmente, o </a:t>
            </a:r>
            <a:r>
              <a:rPr b="1" lang="en"/>
              <a:t>big data</a:t>
            </a:r>
            <a:r>
              <a:rPr lang="en"/>
              <a:t> se tornou essencial. Pense em algumas das maiores empresas de tecnologia do mundo. Uma grande parte do valor que eles oferecem vem de dados, que eles analisam constantemente para produzir mais eficiência e desenvolver novos produtos. Recentes avanços tecnológicos reduziram exponencialmente o custo de armazenamento e computação de dados, tornando mais fácil e menos dispendioso armazenar mais dados do que nunca. Agora, com um volume de big data maior, mais barato e mais acessível, você pode tomar decisões de negócios mais precisas.</a:t>
            </a:r>
            <a:endParaRPr/>
          </a:p>
          <a:p>
            <a:pPr indent="0" lvl="0" marL="457200" rtl="0" algn="l">
              <a:spcBef>
                <a:spcPts val="1600"/>
              </a:spcBef>
              <a:spcAft>
                <a:spcPts val="0"/>
              </a:spcAft>
              <a:buNone/>
            </a:pPr>
            <a:r>
              <a:rPr lang="en"/>
              <a:t>Com o advento da Internet das Coisas, mais objetos e dispositivos estão conectados à internet, reunindo dados sobre padrões de uso do cliente e desempenho do produto. </a:t>
            </a:r>
            <a:endParaRPr/>
          </a:p>
          <a:p>
            <a:pPr indent="0" lvl="0" marL="457200" rtl="0" algn="l">
              <a:spcBef>
                <a:spcPts val="1600"/>
              </a:spcBef>
              <a:spcAft>
                <a:spcPts val="0"/>
              </a:spcAft>
              <a:buNone/>
            </a:pPr>
            <a:r>
              <a:rPr lang="en"/>
              <a:t>A computação em nuvem expandiu ainda mais as possibilidades do big data. A nuvem oferece uma escalabilidade verdadeiramente elástica, na qual os desenvolvedores podem simplesmente criar clusters </a:t>
            </a:r>
            <a:r>
              <a:rPr b="1" lang="en"/>
              <a:t>ad hoc</a:t>
            </a:r>
            <a:r>
              <a:rPr lang="en"/>
              <a:t> para testar um subconjunto de dados.</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cxnSp>
        <p:nvCxnSpPr>
          <p:cNvPr id="263" name="Google Shape;263;p50"/>
          <p:cNvCxnSpPr/>
          <p:nvPr/>
        </p:nvCxnSpPr>
        <p:spPr>
          <a:xfrm>
            <a:off x="1026200" y="2838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51"/>
          <p:cNvSpPr txBox="1"/>
          <p:nvPr>
            <p:ph type="title"/>
          </p:nvPr>
        </p:nvSpPr>
        <p:spPr>
          <a:xfrm>
            <a:off x="938500" y="315300"/>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a:t>
            </a:r>
            <a:endParaRPr>
              <a:solidFill>
                <a:schemeClr val="accent1"/>
              </a:solidFill>
            </a:endParaRPr>
          </a:p>
        </p:txBody>
      </p:sp>
      <p:sp>
        <p:nvSpPr>
          <p:cNvPr id="269" name="Google Shape;269;p51"/>
          <p:cNvSpPr txBox="1"/>
          <p:nvPr>
            <p:ph idx="1" type="body"/>
          </p:nvPr>
        </p:nvSpPr>
        <p:spPr>
          <a:xfrm>
            <a:off x="855450" y="954400"/>
            <a:ext cx="7433100" cy="3704400"/>
          </a:xfrm>
          <a:prstGeom prst="rect">
            <a:avLst/>
          </a:prstGeom>
        </p:spPr>
        <p:txBody>
          <a:bodyPr anchorCtr="0" anchor="t" bIns="91425" lIns="91425" spcFirstLastPara="1" rIns="91425" wrap="square" tIns="91425">
            <a:spAutoFit/>
          </a:bodyPr>
          <a:lstStyle/>
          <a:p>
            <a:pPr indent="0" lvl="0" marL="457200" rtl="0" algn="l">
              <a:spcBef>
                <a:spcPts val="0"/>
              </a:spcBef>
              <a:spcAft>
                <a:spcPts val="0"/>
              </a:spcAft>
              <a:buNone/>
            </a:pPr>
            <a:r>
              <a:rPr b="1" lang="en" sz="1500"/>
              <a:t>Definição</a:t>
            </a:r>
            <a:r>
              <a:rPr lang="en" sz="1500"/>
              <a:t>:</a:t>
            </a:r>
            <a:endParaRPr sz="1500"/>
          </a:p>
          <a:p>
            <a:pPr indent="0" lvl="0" marL="457200" rtl="0" algn="l">
              <a:spcBef>
                <a:spcPts val="1600"/>
              </a:spcBef>
              <a:spcAft>
                <a:spcPts val="0"/>
              </a:spcAft>
              <a:buNone/>
            </a:pPr>
            <a:r>
              <a:rPr lang="en"/>
              <a:t>São dados que contém maior variedade, chegando em volumes crescentes e com mais velocidade. Isso também é conhecido com os 5 Vs.</a:t>
            </a:r>
            <a:br>
              <a:rPr lang="en"/>
            </a:br>
            <a:r>
              <a:rPr lang="en"/>
              <a:t>Simplificando o Big Data é um conjunto de dados maior e mais complexo, especialmente de novas fontes. Esses conjuntos de dados são tão volumosos que o software tradicional de processamento de dados não é capaz de gerenciá-los </a:t>
            </a:r>
            <a:endParaRPr/>
          </a:p>
          <a:p>
            <a:pPr indent="-317500" lvl="0" marL="457200" rtl="0" algn="l">
              <a:spcBef>
                <a:spcPts val="1600"/>
              </a:spcBef>
              <a:spcAft>
                <a:spcPts val="0"/>
              </a:spcAft>
              <a:buSzPts val="1400"/>
              <a:buChar char="●"/>
            </a:pPr>
            <a:r>
              <a:rPr b="1" lang="en" sz="1500"/>
              <a:t>Volume</a:t>
            </a:r>
            <a:r>
              <a:rPr lang="en"/>
              <a:t>:  A quantidade de dados importa. Com big data, você terá que processar grandes volumes de dados não estruturados de baixa densidade.</a:t>
            </a:r>
            <a:endParaRPr/>
          </a:p>
          <a:p>
            <a:pPr indent="-317500" lvl="0" marL="457200" rtl="0" algn="l">
              <a:spcBef>
                <a:spcPts val="0"/>
              </a:spcBef>
              <a:spcAft>
                <a:spcPts val="0"/>
              </a:spcAft>
              <a:buSzPts val="1400"/>
              <a:buChar char="●"/>
            </a:pPr>
            <a:r>
              <a:rPr b="1" lang="en" sz="1500"/>
              <a:t>Velocidade</a:t>
            </a:r>
            <a:r>
              <a:rPr lang="en" sz="1500"/>
              <a:t>:</a:t>
            </a:r>
            <a:r>
              <a:rPr lang="en"/>
              <a:t> Velocidade é a taxa mais rápida na qual os dados são recebidos e talvez administrados.</a:t>
            </a:r>
            <a:endParaRPr/>
          </a:p>
          <a:p>
            <a:pPr indent="-323850" lvl="0" marL="457200" rtl="0" algn="l">
              <a:spcBef>
                <a:spcPts val="0"/>
              </a:spcBef>
              <a:spcAft>
                <a:spcPts val="0"/>
              </a:spcAft>
              <a:buSzPts val="1500"/>
              <a:buChar char="●"/>
            </a:pPr>
            <a:r>
              <a:rPr b="1" lang="en" sz="1500"/>
              <a:t>Variedade: </a:t>
            </a:r>
            <a:r>
              <a:rPr lang="en"/>
              <a:t>Refere-se aos vários tipos de dados disponíveis.</a:t>
            </a:r>
            <a:endParaRPr/>
          </a:p>
          <a:p>
            <a:pPr indent="-323850" lvl="0" marL="457200" rtl="0" algn="l">
              <a:spcBef>
                <a:spcPts val="0"/>
              </a:spcBef>
              <a:spcAft>
                <a:spcPts val="0"/>
              </a:spcAft>
              <a:buSzPts val="1500"/>
              <a:buChar char="●"/>
            </a:pPr>
            <a:r>
              <a:rPr b="1" lang="en" sz="1500"/>
              <a:t>Veracidade: </a:t>
            </a:r>
            <a:r>
              <a:rPr lang="en"/>
              <a:t>Confiabilidade das informações armazenadas.</a:t>
            </a:r>
            <a:endParaRPr/>
          </a:p>
          <a:p>
            <a:pPr indent="-317500" lvl="0" marL="457200" rtl="0" algn="l">
              <a:spcBef>
                <a:spcPts val="0"/>
              </a:spcBef>
              <a:spcAft>
                <a:spcPts val="0"/>
              </a:spcAft>
              <a:buSzPts val="1400"/>
              <a:buChar char="●"/>
            </a:pPr>
            <a:r>
              <a:rPr b="1" lang="en" sz="1500"/>
              <a:t>Valor</a:t>
            </a:r>
            <a:r>
              <a:rPr b="1" lang="en"/>
              <a:t>: </a:t>
            </a:r>
            <a:r>
              <a:rPr lang="en"/>
              <a:t>Agregação de valor, </a:t>
            </a:r>
            <a:r>
              <a:rPr lang="en"/>
              <a:t>utilidade</a:t>
            </a:r>
            <a:r>
              <a:rPr lang="en"/>
              <a:t> dos dados.</a:t>
            </a:r>
            <a:endParaRPr b="1"/>
          </a:p>
        </p:txBody>
      </p:sp>
      <p:cxnSp>
        <p:nvCxnSpPr>
          <p:cNvPr id="270" name="Google Shape;270;p51"/>
          <p:cNvCxnSpPr/>
          <p:nvPr/>
        </p:nvCxnSpPr>
        <p:spPr>
          <a:xfrm>
            <a:off x="1026200" y="2838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52"/>
          <p:cNvSpPr txBox="1"/>
          <p:nvPr>
            <p:ph type="title"/>
          </p:nvPr>
        </p:nvSpPr>
        <p:spPr>
          <a:xfrm>
            <a:off x="938500" y="314525"/>
            <a:ext cx="4522200" cy="50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a:t>
            </a:r>
            <a:endParaRPr>
              <a:solidFill>
                <a:schemeClr val="accent1"/>
              </a:solidFill>
            </a:endParaRPr>
          </a:p>
        </p:txBody>
      </p:sp>
      <p:sp>
        <p:nvSpPr>
          <p:cNvPr id="276" name="Google Shape;276;p52"/>
          <p:cNvSpPr txBox="1"/>
          <p:nvPr>
            <p:ph idx="1" type="body"/>
          </p:nvPr>
        </p:nvSpPr>
        <p:spPr>
          <a:xfrm>
            <a:off x="938500" y="786000"/>
            <a:ext cx="7433100" cy="43281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1500"/>
              <a:t>Armazenamento diferente:</a:t>
            </a:r>
            <a:endParaRPr b="1" sz="1500"/>
          </a:p>
          <a:p>
            <a:pPr indent="-317500" lvl="0" marL="457200" rtl="0" algn="l">
              <a:spcBef>
                <a:spcPts val="1600"/>
              </a:spcBef>
              <a:spcAft>
                <a:spcPts val="0"/>
              </a:spcAft>
              <a:buSzPts val="1400"/>
              <a:buChar char="●"/>
            </a:pPr>
            <a:r>
              <a:rPr lang="en"/>
              <a:t>Diferente dos bancos de dados tradicionais, modelo relacional, por conter dados de todo e qualquer tipo de formato,</a:t>
            </a:r>
            <a:br>
              <a:rPr lang="en"/>
            </a:br>
            <a:r>
              <a:rPr b="1" lang="en"/>
              <a:t>Ex:</a:t>
            </a:r>
            <a:r>
              <a:rPr lang="en"/>
              <a:t>  Textos, v</a:t>
            </a:r>
            <a:r>
              <a:rPr lang="en"/>
              <a:t>ídeos</a:t>
            </a:r>
            <a:r>
              <a:rPr lang="en"/>
              <a:t>, imagens, </a:t>
            </a:r>
            <a:r>
              <a:rPr lang="en"/>
              <a:t>músicas</a:t>
            </a:r>
            <a:r>
              <a:rPr lang="en"/>
              <a:t>, geolocalização e informações coletadas por IOTs. os </a:t>
            </a:r>
            <a:r>
              <a:rPr b="1" lang="en"/>
              <a:t>Big datas </a:t>
            </a:r>
            <a:r>
              <a:rPr lang="en"/>
              <a:t>Utilizam bancos de dados NoSQL;</a:t>
            </a:r>
            <a:endParaRPr/>
          </a:p>
          <a:p>
            <a:pPr indent="-317500" lvl="0" marL="457200" rtl="0" algn="l">
              <a:spcBef>
                <a:spcPts val="0"/>
              </a:spcBef>
              <a:spcAft>
                <a:spcPts val="0"/>
              </a:spcAft>
              <a:buSzPts val="1400"/>
              <a:buChar char="●"/>
            </a:pPr>
            <a:r>
              <a:rPr lang="en"/>
              <a:t>Tipo de estruturas comumente adotadas:</a:t>
            </a:r>
            <a:endParaRPr/>
          </a:p>
          <a:p>
            <a:pPr indent="-317500" lvl="1" marL="914400" rtl="0" algn="l">
              <a:spcBef>
                <a:spcPts val="0"/>
              </a:spcBef>
              <a:spcAft>
                <a:spcPts val="0"/>
              </a:spcAft>
              <a:buSzPts val="1400"/>
              <a:buChar char="○"/>
            </a:pPr>
            <a:r>
              <a:rPr b="1" lang="en"/>
              <a:t>Key Value</a:t>
            </a:r>
            <a:endParaRPr b="1"/>
          </a:p>
          <a:p>
            <a:pPr indent="-317500" lvl="1" marL="914400" rtl="0" algn="l">
              <a:spcBef>
                <a:spcPts val="0"/>
              </a:spcBef>
              <a:spcAft>
                <a:spcPts val="0"/>
              </a:spcAft>
              <a:buSzPts val="1400"/>
              <a:buChar char="○"/>
            </a:pPr>
            <a:r>
              <a:rPr b="1" lang="en"/>
              <a:t>Grafos</a:t>
            </a:r>
            <a:endParaRPr b="1"/>
          </a:p>
          <a:p>
            <a:pPr indent="-317500" lvl="1" marL="914400" rtl="0" algn="l">
              <a:spcBef>
                <a:spcPts val="0"/>
              </a:spcBef>
              <a:spcAft>
                <a:spcPts val="0"/>
              </a:spcAft>
              <a:buSzPts val="1400"/>
              <a:buChar char="○"/>
            </a:pPr>
            <a:r>
              <a:rPr b="1" lang="en"/>
              <a:t>Colunar</a:t>
            </a:r>
            <a:endParaRPr b="1"/>
          </a:p>
          <a:p>
            <a:pPr indent="-317500" lvl="1" marL="914400" rtl="0" algn="l">
              <a:spcBef>
                <a:spcPts val="0"/>
              </a:spcBef>
              <a:spcAft>
                <a:spcPts val="0"/>
              </a:spcAft>
              <a:buSzPts val="1400"/>
              <a:buChar char="○"/>
            </a:pPr>
            <a:r>
              <a:rPr b="1" lang="en"/>
              <a:t>Pesquisa</a:t>
            </a:r>
            <a:endParaRPr b="1"/>
          </a:p>
          <a:p>
            <a:pPr indent="-317500" lvl="1" marL="914400" rtl="0" algn="l">
              <a:spcBef>
                <a:spcPts val="0"/>
              </a:spcBef>
              <a:spcAft>
                <a:spcPts val="0"/>
              </a:spcAft>
              <a:buSzPts val="1400"/>
              <a:buChar char="○"/>
            </a:pPr>
            <a:r>
              <a:rPr b="1" lang="en"/>
              <a:t>Documentos</a:t>
            </a:r>
            <a:endParaRPr b="1"/>
          </a:p>
          <a:p>
            <a:pPr indent="-317500" lvl="0" marL="457200" rtl="0" algn="l">
              <a:spcBef>
                <a:spcPts val="0"/>
              </a:spcBef>
              <a:spcAft>
                <a:spcPts val="0"/>
              </a:spcAft>
              <a:buSzPts val="1400"/>
              <a:buChar char="●"/>
            </a:pPr>
            <a:r>
              <a:rPr lang="en"/>
              <a:t>Termos:</a:t>
            </a:r>
            <a:endParaRPr/>
          </a:p>
          <a:p>
            <a:pPr indent="-317500" lvl="1" marL="914400" rtl="0" algn="l">
              <a:spcBef>
                <a:spcPts val="0"/>
              </a:spcBef>
              <a:spcAft>
                <a:spcPts val="0"/>
              </a:spcAft>
              <a:buSzPts val="1400"/>
              <a:buChar char="○"/>
            </a:pPr>
            <a:r>
              <a:rPr b="1" lang="en"/>
              <a:t>Data Mining.</a:t>
            </a:r>
            <a:endParaRPr b="1"/>
          </a:p>
          <a:p>
            <a:pPr indent="-317500" lvl="1" marL="914400" rtl="0" algn="l">
              <a:spcBef>
                <a:spcPts val="0"/>
              </a:spcBef>
              <a:spcAft>
                <a:spcPts val="0"/>
              </a:spcAft>
              <a:buSzPts val="1400"/>
              <a:buChar char="○"/>
            </a:pPr>
            <a:r>
              <a:rPr b="1" lang="en"/>
              <a:t>Data Analysis </a:t>
            </a:r>
            <a:endParaRPr b="1"/>
          </a:p>
          <a:p>
            <a:pPr indent="-317500" lvl="0" marL="457200" rtl="0" algn="l">
              <a:spcBef>
                <a:spcPts val="0"/>
              </a:spcBef>
              <a:spcAft>
                <a:spcPts val="0"/>
              </a:spcAft>
              <a:buSzPts val="1400"/>
              <a:buChar char="●"/>
            </a:pPr>
            <a:r>
              <a:rPr lang="en"/>
              <a:t>Tecnologias:</a:t>
            </a:r>
            <a:endParaRPr/>
          </a:p>
          <a:p>
            <a:pPr indent="-317500" lvl="1" marL="914400" rtl="0" algn="l">
              <a:spcBef>
                <a:spcPts val="0"/>
              </a:spcBef>
              <a:spcAft>
                <a:spcPts val="0"/>
              </a:spcAft>
              <a:buSzPts val="1400"/>
              <a:buChar char="○"/>
            </a:pPr>
            <a:r>
              <a:rPr b="1" lang="en"/>
              <a:t>R</a:t>
            </a:r>
            <a:endParaRPr b="1"/>
          </a:p>
          <a:p>
            <a:pPr indent="-317500" lvl="1" marL="914400" rtl="0" algn="l">
              <a:spcBef>
                <a:spcPts val="0"/>
              </a:spcBef>
              <a:spcAft>
                <a:spcPts val="0"/>
              </a:spcAft>
              <a:buSzPts val="1400"/>
              <a:buChar char="○"/>
            </a:pPr>
            <a:r>
              <a:rPr b="1" lang="en"/>
              <a:t>Scala (roda sob a JVM)</a:t>
            </a:r>
            <a:endParaRPr b="1"/>
          </a:p>
          <a:p>
            <a:pPr indent="-317500" lvl="1" marL="914400" rtl="0" algn="l">
              <a:spcBef>
                <a:spcPts val="0"/>
              </a:spcBef>
              <a:spcAft>
                <a:spcPts val="0"/>
              </a:spcAft>
              <a:buSzPts val="1400"/>
              <a:buChar char="○"/>
            </a:pPr>
            <a:r>
              <a:rPr b="1" lang="en"/>
              <a:t>Java</a:t>
            </a:r>
            <a:endParaRPr b="1"/>
          </a:p>
          <a:p>
            <a:pPr indent="-317500" lvl="1" marL="914400" rtl="0" algn="l">
              <a:spcBef>
                <a:spcPts val="0"/>
              </a:spcBef>
              <a:spcAft>
                <a:spcPts val="0"/>
              </a:spcAft>
              <a:buSzPts val="1400"/>
              <a:buChar char="○"/>
            </a:pPr>
            <a:r>
              <a:rPr b="1" lang="en"/>
              <a:t>Python</a:t>
            </a:r>
            <a:endParaRPr b="1"/>
          </a:p>
          <a:p>
            <a:pPr indent="0" lvl="0" marL="0" rtl="0" algn="l">
              <a:spcBef>
                <a:spcPts val="1600"/>
              </a:spcBef>
              <a:spcAft>
                <a:spcPts val="1600"/>
              </a:spcAft>
              <a:buNone/>
            </a:pPr>
            <a:r>
              <a:t/>
            </a:r>
            <a:endParaRPr/>
          </a:p>
        </p:txBody>
      </p:sp>
      <p:cxnSp>
        <p:nvCxnSpPr>
          <p:cNvPr id="277" name="Google Shape;277;p52"/>
          <p:cNvCxnSpPr/>
          <p:nvPr/>
        </p:nvCxnSpPr>
        <p:spPr>
          <a:xfrm>
            <a:off x="1040950" y="283200"/>
            <a:ext cx="2660700" cy="6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53"/>
          <p:cNvSpPr txBox="1"/>
          <p:nvPr>
            <p:ph type="title"/>
          </p:nvPr>
        </p:nvSpPr>
        <p:spPr>
          <a:xfrm>
            <a:off x="938500" y="315288"/>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a:t>
            </a:r>
            <a:endParaRPr>
              <a:solidFill>
                <a:schemeClr val="accent1"/>
              </a:solidFill>
            </a:endParaRPr>
          </a:p>
        </p:txBody>
      </p:sp>
      <p:sp>
        <p:nvSpPr>
          <p:cNvPr id="283" name="Google Shape;283;p53"/>
          <p:cNvSpPr txBox="1"/>
          <p:nvPr>
            <p:ph idx="1" type="body"/>
          </p:nvPr>
        </p:nvSpPr>
        <p:spPr>
          <a:xfrm>
            <a:off x="938500" y="1386425"/>
            <a:ext cx="7433100" cy="32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C</a:t>
            </a:r>
            <a:r>
              <a:rPr b="1" lang="en" sz="1500"/>
              <a:t>asos de uso:</a:t>
            </a:r>
            <a:endParaRPr b="1" sz="1500"/>
          </a:p>
          <a:p>
            <a:pPr indent="-317500" lvl="0" marL="457200" rtl="0" algn="l">
              <a:spcBef>
                <a:spcPts val="1600"/>
              </a:spcBef>
              <a:spcAft>
                <a:spcPts val="0"/>
              </a:spcAft>
              <a:buSzPts val="1400"/>
              <a:buChar char="●"/>
            </a:pPr>
            <a:r>
              <a:rPr b="1" lang="en"/>
              <a:t>Previsão de demanda:</a:t>
            </a:r>
            <a:r>
              <a:rPr lang="en"/>
              <a:t> Varejistas e empresas de logística utilizam o Big Data para prever a demanda de produtos com base em fatores como dados históricos de vendas, sazonalidade, condições climáticas, eventos especiais e tendências do mercado.</a:t>
            </a:r>
            <a:endParaRPr/>
          </a:p>
          <a:p>
            <a:pPr indent="-317500" lvl="0" marL="457200" rtl="0" algn="l">
              <a:spcBef>
                <a:spcPts val="0"/>
              </a:spcBef>
              <a:spcAft>
                <a:spcPts val="0"/>
              </a:spcAft>
              <a:buSzPts val="1400"/>
              <a:buChar char="●"/>
            </a:pPr>
            <a:r>
              <a:rPr b="1" lang="en"/>
              <a:t>Personalização de produtos e recomendações:</a:t>
            </a:r>
            <a:r>
              <a:rPr lang="en"/>
              <a:t> Empresas como Amazon e Netflix utilizam o Big Data para analisar o histórico de compras e visualizações dos clientes, permitindo recomendar produtos e conteúdos personalizados. Proporcionando a satisfação do cliente e impulsionando as vendas</a:t>
            </a:r>
            <a:endParaRPr/>
          </a:p>
          <a:p>
            <a:pPr indent="-317500" lvl="0" marL="457200" rtl="0" algn="l">
              <a:spcBef>
                <a:spcPts val="0"/>
              </a:spcBef>
              <a:spcAft>
                <a:spcPts val="0"/>
              </a:spcAft>
              <a:buSzPts val="1400"/>
              <a:buChar char="●"/>
            </a:pPr>
            <a:r>
              <a:rPr b="1" lang="en"/>
              <a:t>Manutenção preditiva:</a:t>
            </a:r>
            <a:r>
              <a:rPr lang="en"/>
              <a:t> Empresas que operam equipamentos e máquinas pesadas podem usar o Big Data para realizar a manutenção preditiva.</a:t>
            </a:r>
            <a:endParaRPr/>
          </a:p>
          <a:p>
            <a:pPr indent="-317500" lvl="0" marL="457200" rtl="0" algn="l">
              <a:spcBef>
                <a:spcPts val="0"/>
              </a:spcBef>
              <a:spcAft>
                <a:spcPts val="0"/>
              </a:spcAft>
              <a:buSzPts val="1400"/>
              <a:buChar char="●"/>
            </a:pPr>
            <a:r>
              <a:rPr b="1" lang="en"/>
              <a:t>Análise de dados de sensores e IoT:</a:t>
            </a:r>
            <a:r>
              <a:rPr lang="en"/>
              <a:t> Com a proliferação de dispositivos de Internet das Coisas (IoT) e sensores, as empresas podem coletar grandes volumes de dados em tempo real.</a:t>
            </a:r>
            <a:endParaRPr/>
          </a:p>
        </p:txBody>
      </p:sp>
      <p:cxnSp>
        <p:nvCxnSpPr>
          <p:cNvPr id="284" name="Google Shape;284;p53"/>
          <p:cNvCxnSpPr/>
          <p:nvPr/>
        </p:nvCxnSpPr>
        <p:spPr>
          <a:xfrm>
            <a:off x="1026200" y="2838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54"/>
          <p:cNvSpPr txBox="1"/>
          <p:nvPr>
            <p:ph type="title"/>
          </p:nvPr>
        </p:nvSpPr>
        <p:spPr>
          <a:xfrm>
            <a:off x="3760325" y="3951425"/>
            <a:ext cx="3359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Capacidades Dinâmicas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100"/>
          </a:p>
        </p:txBody>
      </p:sp>
      <p:sp>
        <p:nvSpPr>
          <p:cNvPr id="290" name="Google Shape;290;p54"/>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sp>
        <p:nvSpPr>
          <p:cNvPr id="291" name="Google Shape;291;p54"/>
          <p:cNvSpPr txBox="1"/>
          <p:nvPr>
            <p:ph idx="1" type="subTitle"/>
          </p:nvPr>
        </p:nvSpPr>
        <p:spPr>
          <a:xfrm>
            <a:off x="3760320" y="3852875"/>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Dynamic Capabilities</a:t>
            </a:r>
            <a:endParaRPr/>
          </a:p>
        </p:txBody>
      </p:sp>
      <p:cxnSp>
        <p:nvCxnSpPr>
          <p:cNvPr id="292" name="Google Shape;292;p54"/>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7"/>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Introdução</a:t>
            </a:r>
            <a:endParaRPr/>
          </a:p>
        </p:txBody>
      </p:sp>
      <p:sp>
        <p:nvSpPr>
          <p:cNvPr id="167" name="Google Shape;167;p37"/>
          <p:cNvSpPr txBox="1"/>
          <p:nvPr>
            <p:ph idx="1" type="body"/>
          </p:nvPr>
        </p:nvSpPr>
        <p:spPr>
          <a:xfrm>
            <a:off x="938500" y="1060800"/>
            <a:ext cx="7196400" cy="40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50"/>
              <a:t>A apresentação tem</a:t>
            </a:r>
            <a:r>
              <a:rPr lang="en" sz="1250"/>
              <a:t> como foco descrever a </a:t>
            </a:r>
            <a:r>
              <a:rPr lang="en" sz="1250"/>
              <a:t>utilização</a:t>
            </a:r>
            <a:r>
              <a:rPr lang="en" sz="1250"/>
              <a:t> e importância de elementos da transformação digital como apoio aos processos das capacidades dinâmicas em organizações.</a:t>
            </a:r>
            <a:endParaRPr sz="1250"/>
          </a:p>
          <a:p>
            <a:pPr indent="0" lvl="0" marL="0" rtl="0" algn="l">
              <a:spcBef>
                <a:spcPts val="0"/>
              </a:spcBef>
              <a:spcAft>
                <a:spcPts val="0"/>
              </a:spcAft>
              <a:buNone/>
            </a:pPr>
            <a:r>
              <a:rPr lang="en" sz="1250"/>
              <a:t>Dentre esses elementos da transformação digital, a que mais se destacou foi o Big Data, logo em seguida IoT e por </a:t>
            </a:r>
            <a:r>
              <a:rPr lang="en" sz="1250"/>
              <a:t>último</a:t>
            </a:r>
            <a:r>
              <a:rPr lang="en" sz="1250"/>
              <a:t> I.As.</a:t>
            </a:r>
            <a:endParaRPr sz="1250"/>
          </a:p>
          <a:p>
            <a:pPr indent="0" lvl="0" marL="0" rtl="0" algn="l">
              <a:spcBef>
                <a:spcPts val="0"/>
              </a:spcBef>
              <a:spcAft>
                <a:spcPts val="0"/>
              </a:spcAft>
              <a:buNone/>
            </a:pPr>
            <a:r>
              <a:t/>
            </a:r>
            <a:endParaRPr sz="1250"/>
          </a:p>
          <a:p>
            <a:pPr indent="0" lvl="0" marL="0" rtl="0" algn="l">
              <a:spcBef>
                <a:spcPts val="0"/>
              </a:spcBef>
              <a:spcAft>
                <a:spcPts val="0"/>
              </a:spcAft>
              <a:buNone/>
            </a:pPr>
            <a:r>
              <a:rPr lang="en" sz="1250"/>
              <a:t>Desde o </a:t>
            </a:r>
            <a:r>
              <a:rPr lang="en" sz="1250"/>
              <a:t>início</a:t>
            </a:r>
            <a:r>
              <a:rPr lang="en" sz="1250"/>
              <a:t> da industrialização, alguns avanços tecnológicos levaram </a:t>
            </a:r>
            <a:r>
              <a:rPr lang="en" sz="1250"/>
              <a:t>às rupturas</a:t>
            </a:r>
            <a:r>
              <a:rPr lang="en" sz="1250"/>
              <a:t> denominadas "revoluções industriais". Atualmente, segundo alguns </a:t>
            </a:r>
            <a:r>
              <a:rPr lang="en" sz="1250"/>
              <a:t>autores, estamos</a:t>
            </a:r>
            <a:r>
              <a:rPr lang="en" sz="1250"/>
              <a:t> passando por uma quebra de paradigma, através da 4° revolução industrial.</a:t>
            </a:r>
            <a:endParaRPr sz="1250"/>
          </a:p>
          <a:p>
            <a:pPr indent="0" lvl="0" marL="0" rtl="0" algn="l">
              <a:spcBef>
                <a:spcPts val="0"/>
              </a:spcBef>
              <a:spcAft>
                <a:spcPts val="0"/>
              </a:spcAft>
              <a:buNone/>
            </a:pPr>
            <a:r>
              <a:t/>
            </a:r>
            <a:endParaRPr sz="1250"/>
          </a:p>
          <a:p>
            <a:pPr indent="0" lvl="0" marL="0" rtl="0" algn="l">
              <a:spcBef>
                <a:spcPts val="0"/>
              </a:spcBef>
              <a:spcAft>
                <a:spcPts val="0"/>
              </a:spcAft>
              <a:buNone/>
            </a:pPr>
            <a:r>
              <a:rPr lang="en" sz="1250"/>
              <a:t>A quarta revolução industrial, trata-se na sua essência da fusão de tecnologias como: sistemas e máquinas inteligentes e conectadas; nanotecnologia; energias renováveis; e </a:t>
            </a:r>
            <a:endParaRPr sz="1250"/>
          </a:p>
          <a:p>
            <a:pPr indent="0" lvl="0" marL="0" rtl="0" algn="l">
              <a:spcBef>
                <a:spcPts val="0"/>
              </a:spcBef>
              <a:spcAft>
                <a:spcPts val="0"/>
              </a:spcAft>
              <a:buNone/>
            </a:pPr>
            <a:r>
              <a:rPr lang="en" sz="1250"/>
              <a:t>computação quântica, e a interação entre os domínios físicos, digitais e biológicos.</a:t>
            </a:r>
            <a:endParaRPr sz="1250"/>
          </a:p>
          <a:p>
            <a:pPr indent="0" lvl="0" marL="0" rtl="0" algn="l">
              <a:spcBef>
                <a:spcPts val="0"/>
              </a:spcBef>
              <a:spcAft>
                <a:spcPts val="0"/>
              </a:spcAft>
              <a:buNone/>
            </a:pPr>
            <a:r>
              <a:t/>
            </a:r>
            <a:endParaRPr sz="1250"/>
          </a:p>
          <a:p>
            <a:pPr indent="0" lvl="0" marL="0" rtl="0" algn="l">
              <a:spcBef>
                <a:spcPts val="0"/>
              </a:spcBef>
              <a:spcAft>
                <a:spcPts val="0"/>
              </a:spcAft>
              <a:buNone/>
            </a:pPr>
            <a:r>
              <a:rPr lang="en" sz="1250"/>
              <a:t>* Computação em nuvem</a:t>
            </a:r>
            <a:endParaRPr sz="1250"/>
          </a:p>
          <a:p>
            <a:pPr indent="0" lvl="0" marL="0" rtl="0" algn="l">
              <a:spcBef>
                <a:spcPts val="0"/>
              </a:spcBef>
              <a:spcAft>
                <a:spcPts val="0"/>
              </a:spcAft>
              <a:buNone/>
            </a:pPr>
            <a:r>
              <a:rPr lang="en" sz="1250"/>
              <a:t>* Internet das coisas</a:t>
            </a:r>
            <a:endParaRPr sz="1250"/>
          </a:p>
          <a:p>
            <a:pPr indent="0" lvl="0" marL="0" rtl="0" algn="l">
              <a:spcBef>
                <a:spcPts val="0"/>
              </a:spcBef>
              <a:spcAft>
                <a:spcPts val="0"/>
              </a:spcAft>
              <a:buNone/>
            </a:pPr>
            <a:r>
              <a:rPr lang="en" sz="1250"/>
              <a:t>* Inteligência artificial</a:t>
            </a:r>
            <a:endParaRPr sz="125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1600"/>
              </a:spcAft>
              <a:buNone/>
            </a:pPr>
            <a:r>
              <a:t/>
            </a:r>
            <a:endParaRPr/>
          </a:p>
        </p:txBody>
      </p:sp>
      <p:cxnSp>
        <p:nvCxnSpPr>
          <p:cNvPr id="168" name="Google Shape;168;p3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169" name="Google Shape;169;p37"/>
          <p:cNvSpPr txBox="1"/>
          <p:nvPr/>
        </p:nvSpPr>
        <p:spPr>
          <a:xfrm>
            <a:off x="2323800" y="4733100"/>
            <a:ext cx="6820200" cy="21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1150">
              <a:solidFill>
                <a:schemeClr val="accent2"/>
              </a:solidFill>
              <a:latin typeface="Montserrat ExtraBold"/>
              <a:ea typeface="Montserrat ExtraBold"/>
              <a:cs typeface="Montserrat ExtraBold"/>
              <a:sym typeface="Montserrat ExtraBo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55"/>
          <p:cNvSpPr txBox="1"/>
          <p:nvPr>
            <p:ph type="ctrTitle"/>
          </p:nvPr>
        </p:nvSpPr>
        <p:spPr>
          <a:xfrm>
            <a:off x="1273500" y="1369000"/>
            <a:ext cx="6597000" cy="98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900"/>
              <a:t>Capacidades dinâmicas</a:t>
            </a:r>
            <a:endParaRPr sz="3900"/>
          </a:p>
          <a:p>
            <a:pPr indent="0" lvl="0" marL="0" rtl="0" algn="ctr">
              <a:spcBef>
                <a:spcPts val="0"/>
              </a:spcBef>
              <a:spcAft>
                <a:spcPts val="0"/>
              </a:spcAft>
              <a:buNone/>
            </a:pPr>
            <a:r>
              <a:t/>
            </a:r>
            <a:endParaRPr/>
          </a:p>
          <a:p>
            <a:pPr indent="0" lvl="0" marL="0" rtl="0" algn="ctr">
              <a:spcBef>
                <a:spcPts val="0"/>
              </a:spcBef>
              <a:spcAft>
                <a:spcPts val="0"/>
              </a:spcAft>
              <a:buNone/>
            </a:pPr>
            <a:r>
              <a:t/>
            </a:r>
            <a:endParaRPr sz="4200"/>
          </a:p>
        </p:txBody>
      </p:sp>
      <p:sp>
        <p:nvSpPr>
          <p:cNvPr id="298" name="Google Shape;298;p55"/>
          <p:cNvSpPr txBox="1"/>
          <p:nvPr>
            <p:ph idx="1" type="subTitle"/>
          </p:nvPr>
        </p:nvSpPr>
        <p:spPr>
          <a:xfrm>
            <a:off x="1273500" y="2527175"/>
            <a:ext cx="65970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 capacidades dinâmicas são um conjunto de habilidades, comportamentos e capacidades organizacionais que permitem que uma empresa se diferencie no mercado competitivo em relação aos seus concorrentes. Essas capacidades são fundamentais para que as empresas possam se adaptar às mudanças do mercado e aproveitar as oportunidades que surgem.</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cxnSp>
        <p:nvCxnSpPr>
          <p:cNvPr id="299" name="Google Shape;299;p55"/>
          <p:cNvCxnSpPr/>
          <p:nvPr/>
        </p:nvCxnSpPr>
        <p:spPr>
          <a:xfrm>
            <a:off x="3190500" y="23542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56"/>
          <p:cNvSpPr txBox="1"/>
          <p:nvPr>
            <p:ph idx="6" type="title"/>
          </p:nvPr>
        </p:nvSpPr>
        <p:spPr>
          <a:xfrm>
            <a:off x="1048450" y="177070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05" name="Google Shape;305;p56"/>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Seizing</a:t>
            </a:r>
            <a:endParaRPr/>
          </a:p>
        </p:txBody>
      </p:sp>
      <p:sp>
        <p:nvSpPr>
          <p:cNvPr id="306" name="Google Shape;306;p56"/>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Capacidade de aproveitar as oportunidades</a:t>
            </a:r>
            <a:endParaRPr/>
          </a:p>
        </p:txBody>
      </p:sp>
      <p:sp>
        <p:nvSpPr>
          <p:cNvPr id="307" name="Google Shape;307;p56"/>
          <p:cNvSpPr txBox="1"/>
          <p:nvPr>
            <p:ph idx="2" type="title"/>
          </p:nvPr>
        </p:nvSpPr>
        <p:spPr>
          <a:xfrm>
            <a:off x="5605500" y="2736550"/>
            <a:ext cx="31518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Managing</a:t>
            </a:r>
            <a:endParaRPr/>
          </a:p>
          <a:p>
            <a:pPr indent="0" lvl="0" marL="0" rtl="0" algn="ctr">
              <a:spcBef>
                <a:spcPts val="0"/>
              </a:spcBef>
              <a:spcAft>
                <a:spcPts val="0"/>
              </a:spcAft>
              <a:buNone/>
            </a:pPr>
            <a:r>
              <a:rPr lang="en"/>
              <a:t>threats/transforming</a:t>
            </a:r>
            <a:endParaRPr/>
          </a:p>
        </p:txBody>
      </p:sp>
      <p:sp>
        <p:nvSpPr>
          <p:cNvPr id="308" name="Google Shape;308;p56"/>
          <p:cNvSpPr txBox="1"/>
          <p:nvPr>
            <p:ph idx="3" type="subTitle"/>
          </p:nvPr>
        </p:nvSpPr>
        <p:spPr>
          <a:xfrm>
            <a:off x="6147903" y="3148075"/>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Capacidade de gerir as ameaças e transformações</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309" name="Google Shape;309;p56"/>
          <p:cNvSpPr txBox="1"/>
          <p:nvPr>
            <p:ph idx="5" type="subTitle"/>
          </p:nvPr>
        </p:nvSpPr>
        <p:spPr>
          <a:xfrm>
            <a:off x="1086597" y="3284950"/>
            <a:ext cx="20670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Capacidade de analisar o ambiente.</a:t>
            </a:r>
            <a:endParaRPr/>
          </a:p>
        </p:txBody>
      </p:sp>
      <p:sp>
        <p:nvSpPr>
          <p:cNvPr id="310" name="Google Shape;310;p56"/>
          <p:cNvSpPr txBox="1"/>
          <p:nvPr>
            <p:ph idx="7" type="title"/>
          </p:nvPr>
        </p:nvSpPr>
        <p:spPr>
          <a:xfrm>
            <a:off x="3538500" y="177070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11" name="Google Shape;311;p56"/>
          <p:cNvSpPr txBox="1"/>
          <p:nvPr>
            <p:ph idx="4" type="title"/>
          </p:nvPr>
        </p:nvSpPr>
        <p:spPr>
          <a:xfrm>
            <a:off x="457650" y="2615563"/>
            <a:ext cx="33249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Sensing </a:t>
            </a:r>
            <a:endParaRPr/>
          </a:p>
        </p:txBody>
      </p:sp>
      <p:sp>
        <p:nvSpPr>
          <p:cNvPr id="312" name="Google Shape;312;p56"/>
          <p:cNvSpPr txBox="1"/>
          <p:nvPr>
            <p:ph idx="8" type="title"/>
          </p:nvPr>
        </p:nvSpPr>
        <p:spPr>
          <a:xfrm>
            <a:off x="6028550" y="1770700"/>
            <a:ext cx="2067000" cy="72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cxnSp>
        <p:nvCxnSpPr>
          <p:cNvPr id="313" name="Google Shape;313;p56"/>
          <p:cNvCxnSpPr/>
          <p:nvPr/>
        </p:nvCxnSpPr>
        <p:spPr>
          <a:xfrm>
            <a:off x="1883350" y="25461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314" name="Google Shape;314;p56"/>
          <p:cNvCxnSpPr/>
          <p:nvPr/>
        </p:nvCxnSpPr>
        <p:spPr>
          <a:xfrm>
            <a:off x="4373400" y="25461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315" name="Google Shape;315;p56"/>
          <p:cNvCxnSpPr/>
          <p:nvPr/>
        </p:nvCxnSpPr>
        <p:spPr>
          <a:xfrm>
            <a:off x="6863450" y="2546160"/>
            <a:ext cx="3972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16" name="Google Shape;316;p56"/>
          <p:cNvSpPr txBox="1"/>
          <p:nvPr/>
        </p:nvSpPr>
        <p:spPr>
          <a:xfrm>
            <a:off x="2461950" y="910825"/>
            <a:ext cx="42201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lt1"/>
                </a:solidFill>
                <a:latin typeface="Montserrat ExtraBold"/>
                <a:ea typeface="Montserrat ExtraBold"/>
                <a:cs typeface="Montserrat ExtraBold"/>
                <a:sym typeface="Montserrat ExtraBold"/>
              </a:rPr>
              <a:t>As 3 principais capacidades dinâmicas (Dynamic capabilities)</a:t>
            </a:r>
            <a:endParaRPr b="1" sz="1800">
              <a:solidFill>
                <a:schemeClr val="lt1"/>
              </a:solidFill>
              <a:latin typeface="Montserrat ExtraBold"/>
              <a:ea typeface="Montserrat ExtraBold"/>
              <a:cs typeface="Montserrat ExtraBold"/>
              <a:sym typeface="Montserrat ExtraBo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7"/>
          <p:cNvSpPr txBox="1"/>
          <p:nvPr>
            <p:ph type="title"/>
          </p:nvPr>
        </p:nvSpPr>
        <p:spPr>
          <a:xfrm>
            <a:off x="1810875" y="996000"/>
            <a:ext cx="5018400" cy="59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Conclusão:</a:t>
            </a:r>
            <a:endParaRPr>
              <a:solidFill>
                <a:schemeClr val="lt1"/>
              </a:solidFill>
            </a:endParaRPr>
          </a:p>
        </p:txBody>
      </p:sp>
      <p:sp>
        <p:nvSpPr>
          <p:cNvPr id="322" name="Google Shape;322;p57"/>
          <p:cNvSpPr txBox="1"/>
          <p:nvPr>
            <p:ph idx="1" type="subTitle"/>
          </p:nvPr>
        </p:nvSpPr>
        <p:spPr>
          <a:xfrm>
            <a:off x="1183975" y="1594800"/>
            <a:ext cx="6650100" cy="3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l">
              <a:spcBef>
                <a:spcPts val="0"/>
              </a:spcBef>
              <a:spcAft>
                <a:spcPts val="0"/>
              </a:spcAft>
              <a:buNone/>
            </a:pPr>
            <a:r>
              <a:rPr lang="en"/>
              <a:t>Com base no estudo de caso apresentado e na aplicabilidade das tecnologias abordadas, podemos concluir que a transformação digital desempenha um papel fundamental no desenvolvimento e sucesso das organizações. A utilização da IoT, Big Data e Inteligência Artificial permite que as empresas explorem novas oportunidades de negócios, melhorem seus processos de tomada de decisão e ofereçam melhores serviços aos clientes.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Em resumo, a transformação digital, por meio das tecnologias discutidas, é essencial para impulsionar as capacidades dinâmicas das organizações, permitindo que elas se adaptem às mudanças do mercado, tomem decisões mais informadas e ofereçam produtos e serviços inovadores.</a:t>
            </a:r>
            <a:endParaRPr/>
          </a:p>
          <a:p>
            <a:pPr indent="0" lvl="0" marL="0" rtl="0" algn="ctr">
              <a:spcBef>
                <a:spcPts val="0"/>
              </a:spcBef>
              <a:spcAft>
                <a:spcPts val="0"/>
              </a:spcAft>
              <a:buNone/>
            </a:pPr>
            <a:r>
              <a:t/>
            </a:r>
            <a:endParaRPr/>
          </a:p>
        </p:txBody>
      </p:sp>
      <p:cxnSp>
        <p:nvCxnSpPr>
          <p:cNvPr id="323" name="Google Shape;323;p57"/>
          <p:cNvCxnSpPr/>
          <p:nvPr/>
        </p:nvCxnSpPr>
        <p:spPr>
          <a:xfrm>
            <a:off x="3127525" y="15947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8"/>
          <p:cNvSpPr txBox="1"/>
          <p:nvPr>
            <p:ph type="title"/>
          </p:nvPr>
        </p:nvSpPr>
        <p:spPr>
          <a:xfrm>
            <a:off x="1013395" y="2272350"/>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Obrigado!</a:t>
            </a:r>
            <a:endParaRPr/>
          </a:p>
        </p:txBody>
      </p:sp>
      <p:cxnSp>
        <p:nvCxnSpPr>
          <p:cNvPr id="329" name="Google Shape;329;p58"/>
          <p:cNvCxnSpPr/>
          <p:nvPr/>
        </p:nvCxnSpPr>
        <p:spPr>
          <a:xfrm>
            <a:off x="929450" y="287114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30" name="Google Shape;330;p58"/>
          <p:cNvSpPr txBox="1"/>
          <p:nvPr/>
        </p:nvSpPr>
        <p:spPr>
          <a:xfrm>
            <a:off x="894900" y="4196425"/>
            <a:ext cx="3000000" cy="352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t/>
            </a:r>
            <a:endParaRPr sz="1100">
              <a:solidFill>
                <a:schemeClr val="accent1"/>
              </a:solidFill>
              <a:latin typeface="Montserrat ExtraBold"/>
              <a:ea typeface="Montserrat ExtraBold"/>
              <a:cs typeface="Montserrat ExtraBold"/>
              <a:sym typeface="Montserrat Extra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8"/>
          <p:cNvSpPr txBox="1"/>
          <p:nvPr>
            <p:ph idx="1" type="subTitle"/>
          </p:nvPr>
        </p:nvSpPr>
        <p:spPr>
          <a:xfrm>
            <a:off x="2481900" y="3945600"/>
            <a:ext cx="41802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Guedes, Silaine </a:t>
            </a:r>
            <a:endParaRPr/>
          </a:p>
        </p:txBody>
      </p:sp>
      <p:sp>
        <p:nvSpPr>
          <p:cNvPr id="175" name="Google Shape;175;p38"/>
          <p:cNvSpPr txBox="1"/>
          <p:nvPr>
            <p:ph type="ctrTitle"/>
          </p:nvPr>
        </p:nvSpPr>
        <p:spPr>
          <a:xfrm>
            <a:off x="724975" y="1157925"/>
            <a:ext cx="7929000" cy="26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“Todo conhecimento que você teve até ontem, está vencido!</a:t>
            </a:r>
            <a:endParaRPr/>
          </a:p>
          <a:p>
            <a:pPr indent="0" lvl="0" marL="0" rtl="0" algn="ctr">
              <a:spcBef>
                <a:spcPts val="0"/>
              </a:spcBef>
              <a:spcAft>
                <a:spcPts val="0"/>
              </a:spcAft>
              <a:buNone/>
            </a:pPr>
            <a:r>
              <a:rPr lang="en"/>
              <a:t>Na era da Revolução Tecnológica da indústria 4.0, a atualização do cérebro precisa ser constante.”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9"/>
          <p:cNvSpPr txBox="1"/>
          <p:nvPr>
            <p:ph type="title"/>
          </p:nvPr>
        </p:nvSpPr>
        <p:spPr>
          <a:xfrm>
            <a:off x="3760326" y="3329625"/>
            <a:ext cx="36420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Indústria 4.0</a:t>
            </a:r>
            <a:endParaRPr/>
          </a:p>
        </p:txBody>
      </p:sp>
      <p:sp>
        <p:nvSpPr>
          <p:cNvPr id="181" name="Google Shape;181;p39"/>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82" name="Google Shape;182;p39"/>
          <p:cNvSpPr txBox="1"/>
          <p:nvPr>
            <p:ph idx="1" type="subTitle"/>
          </p:nvPr>
        </p:nvSpPr>
        <p:spPr>
          <a:xfrm>
            <a:off x="3760320" y="3852875"/>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Quarta Revolução Industrial e Transformação Digital</a:t>
            </a:r>
            <a:endParaRPr/>
          </a:p>
        </p:txBody>
      </p:sp>
      <p:cxnSp>
        <p:nvCxnSpPr>
          <p:cNvPr id="183" name="Google Shape;183;p39"/>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40"/>
          <p:cNvSpPr txBox="1"/>
          <p:nvPr>
            <p:ph type="title"/>
          </p:nvPr>
        </p:nvSpPr>
        <p:spPr>
          <a:xfrm>
            <a:off x="938500" y="445025"/>
            <a:ext cx="56016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Quarta Revolução Industrial e Transformação Digital</a:t>
            </a:r>
            <a:endParaRPr>
              <a:solidFill>
                <a:schemeClr val="accent1"/>
              </a:solidFill>
            </a:endParaRPr>
          </a:p>
        </p:txBody>
      </p:sp>
      <p:sp>
        <p:nvSpPr>
          <p:cNvPr id="189" name="Google Shape;189;p40"/>
          <p:cNvSpPr txBox="1"/>
          <p:nvPr>
            <p:ph idx="1" type="body"/>
          </p:nvPr>
        </p:nvSpPr>
        <p:spPr>
          <a:xfrm>
            <a:off x="938500" y="1386425"/>
            <a:ext cx="7379700" cy="27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A quarta revolução industrial: Transformando negócios com a era digital</a:t>
            </a:r>
            <a:endParaRPr/>
          </a:p>
          <a:p>
            <a:pPr indent="-317500" lvl="0" marL="457200" rtl="0" algn="l">
              <a:spcBef>
                <a:spcPts val="1600"/>
              </a:spcBef>
              <a:spcAft>
                <a:spcPts val="0"/>
              </a:spcAft>
              <a:buSzPts val="1400"/>
              <a:buChar char="●"/>
            </a:pPr>
            <a:r>
              <a:rPr lang="en"/>
              <a:t>A quarta revolução industrial, também conhecida como Indústria 4.0, está relacionada à fusão de tecnologias físicas, digitais e biológicas.</a:t>
            </a:r>
            <a:endParaRPr/>
          </a:p>
          <a:p>
            <a:pPr indent="-317500" lvl="0" marL="457200" rtl="0" algn="l">
              <a:spcBef>
                <a:spcPts val="0"/>
              </a:spcBef>
              <a:spcAft>
                <a:spcPts val="0"/>
              </a:spcAft>
              <a:buSzPts val="1400"/>
              <a:buChar char="●"/>
            </a:pPr>
            <a:r>
              <a:rPr lang="en"/>
              <a:t>A transformação digital é uma perspectiva de uso da tecnologia da informação e comunicação (TIC) para transformar e reconfigurar elementos organizacionais.</a:t>
            </a:r>
            <a:endParaRPr/>
          </a:p>
          <a:p>
            <a:pPr indent="-317500" lvl="0" marL="457200" rtl="0" algn="l">
              <a:spcBef>
                <a:spcPts val="0"/>
              </a:spcBef>
              <a:spcAft>
                <a:spcPts val="0"/>
              </a:spcAft>
              <a:buSzPts val="1400"/>
              <a:buChar char="●"/>
            </a:pPr>
            <a:r>
              <a:rPr lang="en"/>
              <a:t>As tecnologias impulsionadoras da quarta revolução industrial incluem computação em nuvem, Internet das Coisas (IoT), Inteligência Artificial (IA) e Big Data.</a:t>
            </a:r>
            <a:endParaRPr/>
          </a:p>
          <a:p>
            <a:pPr indent="-317500" lvl="0" marL="457200" rtl="0" algn="l">
              <a:spcBef>
                <a:spcPts val="0"/>
              </a:spcBef>
              <a:spcAft>
                <a:spcPts val="0"/>
              </a:spcAft>
              <a:buSzPts val="1400"/>
              <a:buChar char="●"/>
            </a:pPr>
            <a:r>
              <a:rPr lang="en"/>
              <a:t>A capacidade de reinventar digitalmente os negócios é determinada por uma estratégia digital clara e uma cultura que promove a mudança e a inovação.</a:t>
            </a:r>
            <a:endParaRPr/>
          </a:p>
          <a:p>
            <a:pPr indent="0" lvl="0" marL="0" rtl="0" algn="l">
              <a:spcBef>
                <a:spcPts val="1600"/>
              </a:spcBef>
              <a:spcAft>
                <a:spcPts val="1600"/>
              </a:spcAft>
              <a:buNone/>
            </a:pPr>
            <a:r>
              <a:t/>
            </a:r>
            <a:endParaRPr/>
          </a:p>
        </p:txBody>
      </p:sp>
      <p:cxnSp>
        <p:nvCxnSpPr>
          <p:cNvPr id="190" name="Google Shape;190;p40"/>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41"/>
          <p:cNvSpPr txBox="1"/>
          <p:nvPr>
            <p:ph type="title"/>
          </p:nvPr>
        </p:nvSpPr>
        <p:spPr>
          <a:xfrm>
            <a:off x="938500" y="445025"/>
            <a:ext cx="52581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Quarta Revolução Industrial e Transformação Digital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6" name="Google Shape;196;p41"/>
          <p:cNvSpPr txBox="1"/>
          <p:nvPr>
            <p:ph idx="1" type="body"/>
          </p:nvPr>
        </p:nvSpPr>
        <p:spPr>
          <a:xfrm>
            <a:off x="938500" y="1386425"/>
            <a:ext cx="7433100" cy="32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A quarta revolução industrial: Transformando negócios com a era digital</a:t>
            </a:r>
            <a:endParaRPr/>
          </a:p>
          <a:p>
            <a:pPr indent="-317500" lvl="0" marL="457200" rtl="0" algn="l">
              <a:spcBef>
                <a:spcPts val="1600"/>
              </a:spcBef>
              <a:spcAft>
                <a:spcPts val="0"/>
              </a:spcAft>
              <a:buSzPts val="1400"/>
              <a:buChar char="●"/>
            </a:pPr>
            <a:r>
              <a:rPr lang="en"/>
              <a:t>A transformação digital implica em alterações nos modelos de negócio, produtos, estruturas organizacionais e automação de processos.</a:t>
            </a:r>
            <a:endParaRPr/>
          </a:p>
          <a:p>
            <a:pPr indent="-317500" lvl="0" marL="457200" rtl="0" algn="l">
              <a:spcBef>
                <a:spcPts val="0"/>
              </a:spcBef>
              <a:spcAft>
                <a:spcPts val="0"/>
              </a:spcAft>
              <a:buSzPts val="1400"/>
              <a:buChar char="●"/>
            </a:pPr>
            <a:r>
              <a:rPr lang="en"/>
              <a:t>A gestão da informação e do conhecimento desempenha um papel fundamental na transformação digital, com o uso de tecnologias como IoT, Big Data, IA, geoanálise e computação cognitiva.</a:t>
            </a:r>
            <a:endParaRPr/>
          </a:p>
          <a:p>
            <a:pPr indent="-317500" lvl="0" marL="457200" rtl="0" algn="l">
              <a:spcBef>
                <a:spcPts val="0"/>
              </a:spcBef>
              <a:spcAft>
                <a:spcPts val="0"/>
              </a:spcAft>
              <a:buSzPts val="1400"/>
              <a:buChar char="●"/>
            </a:pPr>
            <a:r>
              <a:rPr lang="en"/>
              <a:t>As empresas estão passando por um processo de transformação digital, e aquelas que alcançam a maturidade digital têm maior probabilidade de fornecer habilidades digitais aos colaboradores.</a:t>
            </a:r>
            <a:endParaRPr/>
          </a:p>
          <a:p>
            <a:pPr indent="-317500" lvl="0" marL="457200" rtl="0" algn="l">
              <a:spcBef>
                <a:spcPts val="0"/>
              </a:spcBef>
              <a:spcAft>
                <a:spcPts val="0"/>
              </a:spcAft>
              <a:buSzPts val="1400"/>
              <a:buChar char="●"/>
            </a:pPr>
            <a:r>
              <a:rPr lang="en"/>
              <a:t>A estratégia é fundamental para a transformação digital e deve estar alinhada com outras estratégias operacionais ou funcionais, unificando os esforços de implementação.</a:t>
            </a:r>
            <a:endParaRPr/>
          </a:p>
          <a:p>
            <a:pPr indent="0" lvl="0" marL="0" rtl="0" algn="l">
              <a:spcBef>
                <a:spcPts val="1600"/>
              </a:spcBef>
              <a:spcAft>
                <a:spcPts val="1600"/>
              </a:spcAft>
              <a:buNone/>
            </a:pPr>
            <a:r>
              <a:t/>
            </a:r>
            <a:endParaRPr/>
          </a:p>
        </p:txBody>
      </p:sp>
      <p:cxnSp>
        <p:nvCxnSpPr>
          <p:cNvPr id="197" name="Google Shape;197;p41"/>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2"/>
          <p:cNvSpPr txBox="1"/>
          <p:nvPr>
            <p:ph type="title"/>
          </p:nvPr>
        </p:nvSpPr>
        <p:spPr>
          <a:xfrm>
            <a:off x="3760320" y="3253300"/>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IoT</a:t>
            </a:r>
            <a:endParaRPr/>
          </a:p>
        </p:txBody>
      </p:sp>
      <p:sp>
        <p:nvSpPr>
          <p:cNvPr id="203" name="Google Shape;203;p42"/>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204" name="Google Shape;204;p42"/>
          <p:cNvSpPr txBox="1"/>
          <p:nvPr>
            <p:ph idx="1" type="subTitle"/>
          </p:nvPr>
        </p:nvSpPr>
        <p:spPr>
          <a:xfrm>
            <a:off x="3760320" y="3852875"/>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IoT – Computação em Nuvem e Internet das Coisas</a:t>
            </a:r>
            <a:endParaRPr/>
          </a:p>
        </p:txBody>
      </p:sp>
      <p:cxnSp>
        <p:nvCxnSpPr>
          <p:cNvPr id="205" name="Google Shape;205;p42"/>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3"/>
          <p:cNvSpPr txBox="1"/>
          <p:nvPr>
            <p:ph type="title"/>
          </p:nvPr>
        </p:nvSpPr>
        <p:spPr>
          <a:xfrm>
            <a:off x="938500" y="445025"/>
            <a:ext cx="518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IoT – Computação em Nuvem e Internet das Coisas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11" name="Google Shape;211;p43"/>
          <p:cNvSpPr txBox="1"/>
          <p:nvPr>
            <p:ph idx="1" type="body"/>
          </p:nvPr>
        </p:nvSpPr>
        <p:spPr>
          <a:xfrm>
            <a:off x="938500" y="1386425"/>
            <a:ext cx="7433100" cy="32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Sinergia entre Computação em Nuvem e Internet das Coisas impulsionando Inovação e Eficiência</a:t>
            </a:r>
            <a:endParaRPr/>
          </a:p>
          <a:p>
            <a:pPr indent="-317500" lvl="0" marL="457200" rtl="0" algn="l">
              <a:spcBef>
                <a:spcPts val="1600"/>
              </a:spcBef>
              <a:spcAft>
                <a:spcPts val="0"/>
              </a:spcAft>
              <a:buSzPts val="1400"/>
              <a:buChar char="●"/>
            </a:pPr>
            <a:r>
              <a:rPr lang="en"/>
              <a:t>A adoção de soluções de computação em nuvem (CN) é uma tendência crescente nas empresas.</a:t>
            </a:r>
            <a:endParaRPr/>
          </a:p>
          <a:p>
            <a:pPr indent="-317500" lvl="0" marL="457200" rtl="0" algn="l">
              <a:spcBef>
                <a:spcPts val="0"/>
              </a:spcBef>
              <a:spcAft>
                <a:spcPts val="0"/>
              </a:spcAft>
              <a:buSzPts val="1400"/>
              <a:buChar char="●"/>
            </a:pPr>
            <a:r>
              <a:rPr lang="en"/>
              <a:t>A CN é uma forma de computação utilitária, em que recursos computacionais são fornecidos e cobrados de acordo com o uso.</a:t>
            </a:r>
            <a:endParaRPr/>
          </a:p>
          <a:p>
            <a:pPr indent="-317500" lvl="0" marL="457200" rtl="0" algn="l">
              <a:spcBef>
                <a:spcPts val="0"/>
              </a:spcBef>
              <a:spcAft>
                <a:spcPts val="0"/>
              </a:spcAft>
              <a:buSzPts val="1400"/>
              <a:buChar char="●"/>
            </a:pPr>
            <a:r>
              <a:rPr lang="en"/>
              <a:t>A CN apresenta benefícios como redução de custos, padronização dos serviços de TI, facilidade de mensuração, pagamento por uso, acesso à inovação e disponibilidade imediata de recursos.</a:t>
            </a:r>
            <a:endParaRPr/>
          </a:p>
          <a:p>
            <a:pPr indent="-317500" lvl="0" marL="457200" rtl="0" algn="l">
              <a:spcBef>
                <a:spcPts val="0"/>
              </a:spcBef>
              <a:spcAft>
                <a:spcPts val="0"/>
              </a:spcAft>
              <a:buSzPts val="1400"/>
              <a:buChar char="●"/>
            </a:pPr>
            <a:r>
              <a:rPr lang="en"/>
              <a:t>A Internet das Coisas (IoT) é um conceito que se originou da combinação da CN com tecnologias como sistemas embarcados, microeletrônica, comunicação e sensores.</a:t>
            </a:r>
            <a:endParaRPr/>
          </a:p>
          <a:p>
            <a:pPr indent="-317500" lvl="0" marL="457200" rtl="0" algn="l">
              <a:spcBef>
                <a:spcPts val="0"/>
              </a:spcBef>
              <a:spcAft>
                <a:spcPts val="0"/>
              </a:spcAft>
              <a:buSzPts val="1400"/>
              <a:buChar char="●"/>
            </a:pPr>
            <a:r>
              <a:rPr lang="en"/>
              <a:t>A IoT permite a conexão e interação entre objetos inteligentes, como telefones celulares, computadores, carros e eletrodomésticos.</a:t>
            </a:r>
            <a:endParaRPr/>
          </a:p>
          <a:p>
            <a:pPr indent="0" lvl="0" marL="0" rtl="0" algn="l">
              <a:spcBef>
                <a:spcPts val="1600"/>
              </a:spcBef>
              <a:spcAft>
                <a:spcPts val="1600"/>
              </a:spcAft>
              <a:buNone/>
            </a:pPr>
            <a:r>
              <a:t/>
            </a:r>
            <a:endParaRPr/>
          </a:p>
        </p:txBody>
      </p:sp>
      <p:cxnSp>
        <p:nvCxnSpPr>
          <p:cNvPr id="212" name="Google Shape;212;p43"/>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44"/>
          <p:cNvSpPr txBox="1"/>
          <p:nvPr>
            <p:ph type="title"/>
          </p:nvPr>
        </p:nvSpPr>
        <p:spPr>
          <a:xfrm>
            <a:off x="938500" y="445025"/>
            <a:ext cx="50826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IoT – Computação em Nuvem e Internet das Coisas</a:t>
            </a:r>
            <a:endParaRPr>
              <a:solidFill>
                <a:schemeClr val="accent1"/>
              </a:solidFill>
            </a:endParaRPr>
          </a:p>
        </p:txBody>
      </p:sp>
      <p:sp>
        <p:nvSpPr>
          <p:cNvPr id="218" name="Google Shape;218;p44"/>
          <p:cNvSpPr txBox="1"/>
          <p:nvPr>
            <p:ph idx="1" type="body"/>
          </p:nvPr>
        </p:nvSpPr>
        <p:spPr>
          <a:xfrm>
            <a:off x="938500" y="1386425"/>
            <a:ext cx="7433100" cy="324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Sinergia entre Computação em Nuvem e Internet das Coisas impulsionando Inovação e Eficiência</a:t>
            </a:r>
            <a:endParaRPr/>
          </a:p>
          <a:p>
            <a:pPr indent="-317500" lvl="0" marL="457200" rtl="0" algn="l">
              <a:spcBef>
                <a:spcPts val="1600"/>
              </a:spcBef>
              <a:spcAft>
                <a:spcPts val="0"/>
              </a:spcAft>
              <a:buSzPts val="1400"/>
              <a:buChar char="●"/>
            </a:pPr>
            <a:r>
              <a:rPr lang="en"/>
              <a:t>A IoT tem aplicações em diversos setores, como saúde, serviços públicos, transporte, entre outros.</a:t>
            </a:r>
            <a:endParaRPr/>
          </a:p>
          <a:p>
            <a:pPr indent="-317500" lvl="0" marL="457200" rtl="0" algn="l">
              <a:spcBef>
                <a:spcPts val="0"/>
              </a:spcBef>
              <a:spcAft>
                <a:spcPts val="0"/>
              </a:spcAft>
              <a:buSzPts val="1400"/>
              <a:buChar char="●"/>
            </a:pPr>
            <a:r>
              <a:rPr lang="en"/>
              <a:t>A IoT fornece infraestrutura para acessar sensores e processos usando protocolos padronizados, independentemente de hardware, sistemas operacionais ou localização.</a:t>
            </a:r>
            <a:endParaRPr/>
          </a:p>
          <a:p>
            <a:pPr indent="-317500" lvl="0" marL="457200" rtl="0" algn="l">
              <a:spcBef>
                <a:spcPts val="0"/>
              </a:spcBef>
              <a:spcAft>
                <a:spcPts val="0"/>
              </a:spcAft>
              <a:buSzPts val="1400"/>
              <a:buChar char="●"/>
            </a:pPr>
            <a:r>
              <a:rPr lang="en"/>
              <a:t>A IoT é uma inovação tecnológica que traz mudanças significativas na gestão da cadeia de suprimentos e possibilita o surgimento de novas capacidades nas organizações.</a:t>
            </a:r>
            <a:endParaRPr/>
          </a:p>
          <a:p>
            <a:pPr indent="-317500" lvl="0" marL="457200" rtl="0" algn="l">
              <a:spcBef>
                <a:spcPts val="0"/>
              </a:spcBef>
              <a:spcAft>
                <a:spcPts val="0"/>
              </a:spcAft>
              <a:buSzPts val="1400"/>
              <a:buChar char="●"/>
            </a:pPr>
            <a:r>
              <a:rPr lang="en"/>
              <a:t>As pesquisas sobre a IoT estão definindo seus campos de atuação em áreas como indústria, agricultura, logística, transporte, proteção ambiental, segurança, medicina, energia e construção civil.</a:t>
            </a:r>
            <a:endParaRPr/>
          </a:p>
          <a:p>
            <a:pPr indent="-317500" lvl="0" marL="457200" rtl="0" algn="l">
              <a:spcBef>
                <a:spcPts val="0"/>
              </a:spcBef>
              <a:spcAft>
                <a:spcPts val="0"/>
              </a:spcAft>
              <a:buSzPts val="1400"/>
              <a:buChar char="●"/>
            </a:pPr>
            <a:r>
              <a:rPr lang="en"/>
              <a:t>A IoT tem o potencial de fornecer novos dados e recursos computacionais para a criação de aplicativos revolucionários e tornar-se mais operacional.</a:t>
            </a:r>
            <a:endParaRPr/>
          </a:p>
          <a:p>
            <a:pPr indent="0" lvl="0" marL="0" rtl="0" algn="l">
              <a:spcBef>
                <a:spcPts val="1600"/>
              </a:spcBef>
              <a:spcAft>
                <a:spcPts val="1600"/>
              </a:spcAft>
              <a:buNone/>
            </a:pPr>
            <a:r>
              <a:t/>
            </a:r>
            <a:endParaRPr/>
          </a:p>
        </p:txBody>
      </p:sp>
      <p:cxnSp>
        <p:nvCxnSpPr>
          <p:cNvPr id="219" name="Google Shape;219;p44"/>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theme/theme1.xml><?xml version="1.0" encoding="utf-8"?>
<a:theme xmlns:a="http://schemas.openxmlformats.org/drawingml/2006/main" xmlns:r="http://schemas.openxmlformats.org/officeDocument/2006/relationships" name="Futuristic Background by Slidesgo">
  <a:themeElements>
    <a:clrScheme name="Simple Light">
      <a:dk1>
        <a:srgbClr val="3EDDDD"/>
      </a:dk1>
      <a:lt1>
        <a:srgbClr val="FFFFFF"/>
      </a:lt1>
      <a:dk2>
        <a:srgbClr val="C6FCFF"/>
      </a:dk2>
      <a:lt2>
        <a:srgbClr val="6BECF3"/>
      </a:lt2>
      <a:accent1>
        <a:srgbClr val="22DEEE"/>
      </a:accent1>
      <a:accent2>
        <a:srgbClr val="C6FCFF"/>
      </a:accent2>
      <a:accent3>
        <a:srgbClr val="81EBEB"/>
      </a:accent3>
      <a:accent4>
        <a:srgbClr val="038B99"/>
      </a:accent4>
      <a:accent5>
        <a:srgbClr val="40B6B6"/>
      </a:accent5>
      <a:accent6>
        <a:srgbClr val="09818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